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0"/>
  </p:notesMasterIdLst>
  <p:sldIdLst>
    <p:sldId id="256" r:id="rId2"/>
    <p:sldId id="257" r:id="rId3"/>
    <p:sldId id="336" r:id="rId4"/>
    <p:sldId id="337" r:id="rId5"/>
    <p:sldId id="346" r:id="rId6"/>
    <p:sldId id="264" r:id="rId7"/>
    <p:sldId id="263" r:id="rId8"/>
    <p:sldId id="262" r:id="rId9"/>
    <p:sldId id="345" r:id="rId10"/>
    <p:sldId id="261" r:id="rId11"/>
    <p:sldId id="260" r:id="rId12"/>
    <p:sldId id="259" r:id="rId13"/>
    <p:sldId id="258" r:id="rId14"/>
    <p:sldId id="270" r:id="rId15"/>
    <p:sldId id="271" r:id="rId16"/>
    <p:sldId id="273" r:id="rId17"/>
    <p:sldId id="356" r:id="rId18"/>
    <p:sldId id="347" r:id="rId19"/>
    <p:sldId id="348" r:id="rId20"/>
    <p:sldId id="338" r:id="rId21"/>
    <p:sldId id="340" r:id="rId22"/>
    <p:sldId id="339" r:id="rId23"/>
    <p:sldId id="342" r:id="rId24"/>
    <p:sldId id="341" r:id="rId25"/>
    <p:sldId id="343" r:id="rId26"/>
    <p:sldId id="344" r:id="rId27"/>
    <p:sldId id="350" r:id="rId28"/>
    <p:sldId id="351" r:id="rId29"/>
    <p:sldId id="352" r:id="rId30"/>
    <p:sldId id="353" r:id="rId31"/>
    <p:sldId id="354" r:id="rId32"/>
    <p:sldId id="274" r:id="rId33"/>
    <p:sldId id="275" r:id="rId34"/>
    <p:sldId id="276" r:id="rId35"/>
    <p:sldId id="277" r:id="rId36"/>
    <p:sldId id="278" r:id="rId37"/>
    <p:sldId id="279" r:id="rId38"/>
    <p:sldId id="281" r:id="rId39"/>
    <p:sldId id="280" r:id="rId40"/>
    <p:sldId id="282" r:id="rId41"/>
    <p:sldId id="284" r:id="rId42"/>
    <p:sldId id="283" r:id="rId43"/>
    <p:sldId id="285" r:id="rId44"/>
    <p:sldId id="286" r:id="rId45"/>
    <p:sldId id="294" r:id="rId46"/>
    <p:sldId id="293" r:id="rId47"/>
    <p:sldId id="312" r:id="rId48"/>
    <p:sldId id="303" r:id="rId49"/>
    <p:sldId id="355" r:id="rId50"/>
    <p:sldId id="330" r:id="rId51"/>
    <p:sldId id="329" r:id="rId52"/>
    <p:sldId id="327" r:id="rId53"/>
    <p:sldId id="319" r:id="rId54"/>
    <p:sldId id="326" r:id="rId55"/>
    <p:sldId id="318" r:id="rId56"/>
    <p:sldId id="322" r:id="rId57"/>
    <p:sldId id="321" r:id="rId58"/>
    <p:sldId id="292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33CC"/>
    <a:srgbClr val="FF66CC"/>
    <a:srgbClr val="CCFF66"/>
    <a:srgbClr val="99CCFF"/>
    <a:srgbClr val="33CCFF"/>
    <a:srgbClr val="FFCCCC"/>
    <a:srgbClr val="006600"/>
    <a:srgbClr val="CC0099"/>
    <a:srgbClr val="FDF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05" autoAdjust="0"/>
  </p:normalViewPr>
  <p:slideViewPr>
    <p:cSldViewPr>
      <p:cViewPr varScale="1">
        <p:scale>
          <a:sx n="106" d="100"/>
          <a:sy n="106" d="100"/>
        </p:scale>
        <p:origin x="176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 мм рт.ст.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dLblPos val="in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инсульт</c:v>
                </c:pt>
                <c:pt idx="1">
                  <c:v>ИБС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</c:v>
                </c:pt>
                <c:pt idx="1">
                  <c:v>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7 мм рт.ст.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dLblPos val="in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инсульт</c:v>
                </c:pt>
                <c:pt idx="1">
                  <c:v>ИБС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</c:v>
                </c:pt>
                <c:pt idx="1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 мм рт.ст.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dLblPos val="in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инсульт</c:v>
                </c:pt>
                <c:pt idx="1">
                  <c:v>ИБС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56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197992"/>
        <c:axId val="106199168"/>
      </c:barChart>
      <c:catAx>
        <c:axId val="106197992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06199168"/>
        <c:crosses val="autoZero"/>
        <c:auto val="1"/>
        <c:lblAlgn val="ctr"/>
        <c:lblOffset val="100"/>
        <c:noMultiLvlLbl val="1"/>
      </c:catAx>
      <c:valAx>
        <c:axId val="106199168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06197992"/>
        <c:crosses val="autoZero"/>
        <c:crossBetween val="between"/>
      </c:valAx>
    </c:plotArea>
    <c:legend>
      <c:legendPos val="t"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AB008-F4DC-4306-AE68-DDEC61CAD7E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9BA2F-C1FC-4FB4-B505-405B2F174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84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9BA2F-C1FC-4FB4-B505-405B2F174F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7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0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9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8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8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31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5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5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2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2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0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http://www.gnicpm.ru/var/cache/123826-d63045df471ca77a910c2fc27bec21ab.jpeg" TargetMode="External"/><Relationship Id="rId7" Type="http://schemas.openxmlformats.org/officeDocument/2006/relationships/image" Target="http://www.gnicpm.ru/var/cache/123828-f214e5f4aed6a482543a9810d8ddb6b2.jpe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http://www.gnicpm.ru/var/cache/123830-f970c675e54591f4483153eebfeb6fab.jpeg" TargetMode="External"/><Relationship Id="rId5" Type="http://schemas.openxmlformats.org/officeDocument/2006/relationships/image" Target="http://www.gnicpm.ru/var/cache/123827-4994e09f6a705b09ddd7bdeb5fa02299.jpeg" TargetMode="External"/><Relationship Id="rId10" Type="http://schemas.openxmlformats.org/officeDocument/2006/relationships/image" Target="../media/image57.jpeg"/><Relationship Id="rId4" Type="http://schemas.openxmlformats.org/officeDocument/2006/relationships/image" Target="../media/image54.jpeg"/><Relationship Id="rId9" Type="http://schemas.openxmlformats.org/officeDocument/2006/relationships/image" Target="http://www.gnicpm.ru/var/cache/123829-1cdd9f8e3c1bd8432229e072c013e097.jpe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http://www.gnicpm.ru/var/cache/123831-7c9ea1e18b66d0a1ef111640093ded53.jpeg" TargetMode="External"/><Relationship Id="rId7" Type="http://schemas.openxmlformats.org/officeDocument/2006/relationships/image" Target="http://www.gnicpm.ru/var/cache/123833-dc6ec2347aa512014947888b10d39639.jpe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http://www.gnicpm.ru/var/cache/123835-d85c4ccc5e54bebe9ebf82d82533a62f.jpeg" TargetMode="External"/><Relationship Id="rId5" Type="http://schemas.openxmlformats.org/officeDocument/2006/relationships/image" Target="http://www.gnicpm.ru/var/cache/123832-6e1da47f5b8a29b41b75d2aed8157d55.jpeg" TargetMode="External"/><Relationship Id="rId10" Type="http://schemas.openxmlformats.org/officeDocument/2006/relationships/image" Target="../media/image62.jpeg"/><Relationship Id="rId4" Type="http://schemas.openxmlformats.org/officeDocument/2006/relationships/image" Target="../media/image59.jpeg"/><Relationship Id="rId9" Type="http://schemas.openxmlformats.org/officeDocument/2006/relationships/image" Target="http://www.gnicpm.ru/var/cache/123834-123cb1bcdc7f3acaa25a0034cc4d9814.jpe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://www.gnicpm.ru/var/cache/123836-67b2744229a3c51a5041198675e39662.jpeg" TargetMode="External"/><Relationship Id="rId7" Type="http://schemas.openxmlformats.org/officeDocument/2006/relationships/image" Target="http://www.gnicpm.ru/var/cache/123838-997e002dd0ecb19c4b51315514f535ec.jpe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http://www.gnicpm.ru/var/cache/123837-b51fe75b4f91ba5acbcf2e1257859475.jpeg" TargetMode="Externa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66.png"/><Relationship Id="rId9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0" y="6857999"/>
            <a:ext cx="8604448" cy="4571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6429420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ШКОЛА ЗДОРОВЬЯ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5517232"/>
            <a:ext cx="43204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ИНСУЛЬТ</a:t>
            </a:r>
            <a:endParaRPr lang="ru-RU" sz="80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18094"/>
            <a:ext cx="7128792" cy="4164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yobik.ru/gipertoniya/wp-content/uploads/2017/04/24976283-gipertonicheskimi-povyazkami-vylechil-artrit.jpg"/>
          <p:cNvPicPr>
            <a:picLocks noChangeAspect="1" noChangeArrowheads="1"/>
          </p:cNvPicPr>
          <p:nvPr/>
        </p:nvPicPr>
        <p:blipFill>
          <a:blip r:embed="rId2"/>
          <a:srcRect b="9379"/>
          <a:stretch>
            <a:fillRect/>
          </a:stretch>
        </p:blipFill>
        <p:spPr bwMode="auto">
          <a:xfrm>
            <a:off x="0" y="0"/>
            <a:ext cx="2428860" cy="2714620"/>
          </a:xfrm>
          <a:prstGeom prst="rect">
            <a:avLst/>
          </a:prstGeom>
          <a:noFill/>
        </p:spPr>
      </p:pic>
      <p:sp>
        <p:nvSpPr>
          <p:cNvPr id="4" name="Пятиугольник 3"/>
          <p:cNvSpPr/>
          <p:nvPr/>
        </p:nvSpPr>
        <p:spPr>
          <a:xfrm rot="10800000">
            <a:off x="2285984" y="214290"/>
            <a:ext cx="6215106" cy="857256"/>
          </a:xfrm>
          <a:prstGeom prst="homePlate">
            <a:avLst/>
          </a:prstGeom>
          <a:solidFill>
            <a:srgbClr val="FF9933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285728"/>
            <a:ext cx="5643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важно регулярное лечение под контролем уровня артериального давления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71736" y="1142984"/>
            <a:ext cx="628654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сочетание лекарственных средств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немедикаментозными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методами коррекции артериального давления (психологические методы воздействия, повышение физической активности, ограничение потребления поваренной соли, снижение избыточной массы тела, отказ от курения, ограничение приема алкоголя);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3143248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индивидуальный подбор лекарств с учетом не только тяжести и характера заболевания, но и состояния сердечной деятельности,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http://alcogolizm.com/wp-content/uploads/2015/04/%D0%9F%D0%BE%D0%BD%D0%B8%D0%B6%D0%B5%D0%BD%D0%B8%D0%B5-%D0%B4%D0%B0%D0%B2%D0%BB%D0%B5%D0%BD%D0%B8%D1%8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4127503"/>
            <a:ext cx="4000496" cy="2730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00100" y="3701197"/>
            <a:ext cx="50006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наличия атеросклеротического поражения магистральных артерий головы и сосудистой патологии мозга, нарушений углеводного и липидного обменов;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постепенное снижение артериального давления до оптимального для каждого больного уровня;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практически пожизненное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проведение лечения.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500562" y="428604"/>
            <a:ext cx="3857652" cy="20313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т 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 с к л 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Причиной атеросклеротических изменений в сосудах являются нарушения содержания в крови липидов (жироподобных веществ)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повышением концентрации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общего холестерина.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https://tigr.net/wp-content/uploads/2015/09/ateroskleroz-sosud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3428992" cy="2833538"/>
          </a:xfrm>
          <a:prstGeom prst="rect">
            <a:avLst/>
          </a:prstGeom>
          <a:noFill/>
        </p:spPr>
      </p:pic>
      <p:pic>
        <p:nvPicPr>
          <p:cNvPr id="3080" name="Picture 8" descr="http://aniramia.ru/wp-content/uploads/2014/05/opasnost-povyshennogo-xolesterin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6022" y="2857496"/>
            <a:ext cx="2044342" cy="17859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57290" y="5357826"/>
            <a:ext cx="7358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факторы риска сосудистых заболеваний мозга, сердца и других проявлений атеросклероза. 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Крест 8"/>
          <p:cNvSpPr/>
          <p:nvPr/>
        </p:nvSpPr>
        <p:spPr>
          <a:xfrm>
            <a:off x="2928926" y="3571876"/>
            <a:ext cx="571504" cy="571504"/>
          </a:xfrm>
          <a:prstGeom prst="plus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>
            <a:off x="6000760" y="3571876"/>
            <a:ext cx="571504" cy="571504"/>
          </a:xfrm>
          <a:prstGeom prst="plus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2" name="Picture 10" descr="https://im0-tub-ru.yandex.net/i?id=f8bb818a793eee5120689d92f196252e&amp;n=33&amp;h=215&amp;w=3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928934"/>
            <a:ext cx="2071702" cy="1803510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http://highbloodpressureonline.com/wp-content/uploads/2016/07/high-bloodpress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000372"/>
            <a:ext cx="2214578" cy="1643074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трелка вверх 10"/>
          <p:cNvSpPr/>
          <p:nvPr/>
        </p:nvSpPr>
        <p:spPr>
          <a:xfrm>
            <a:off x="2000232" y="4786322"/>
            <a:ext cx="357190" cy="500066"/>
          </a:xfrm>
          <a:prstGeom prst="upArrow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4643438" y="4786322"/>
            <a:ext cx="357190" cy="500066"/>
          </a:xfrm>
          <a:prstGeom prst="upArrow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7572396" y="4929198"/>
            <a:ext cx="357190" cy="500066"/>
          </a:xfrm>
          <a:prstGeom prst="upArrow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6072206"/>
            <a:ext cx="81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Эффективным способом, позволяющим уменьшить риск развития атеросклероза, является снижение уровня избыточного холестерина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ewholesterinrus.ru/img/124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408" y="0"/>
            <a:ext cx="825759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 со стрелкой вниз 8"/>
          <p:cNvSpPr/>
          <p:nvPr/>
        </p:nvSpPr>
        <p:spPr>
          <a:xfrm>
            <a:off x="1643042" y="142876"/>
            <a:ext cx="6858048" cy="1000108"/>
          </a:xfrm>
          <a:prstGeom prst="downArrowCallout">
            <a:avLst/>
          </a:prstGeom>
          <a:solidFill>
            <a:srgbClr val="FDF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139463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Существует пять золотых правил диеты для устранения нарушений обмена липопротеидов: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224" y="1214422"/>
            <a:ext cx="8072494" cy="107157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уменьшить общее потребление жиров и 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легко усвояемых углеводов (сахар, 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кондитерские изделия);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http://images.myshared.ru/9/542017/slide_16.jpg"/>
          <p:cNvPicPr>
            <a:picLocks noChangeAspect="1" noChangeArrowheads="1"/>
          </p:cNvPicPr>
          <p:nvPr/>
        </p:nvPicPr>
        <p:blipFill>
          <a:blip r:embed="rId2"/>
          <a:srcRect l="17230" t="18919" r="5742" b="10810"/>
          <a:stretch>
            <a:fillRect/>
          </a:stretch>
        </p:blipFill>
        <p:spPr bwMode="auto">
          <a:xfrm>
            <a:off x="7017377" y="857232"/>
            <a:ext cx="2088189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7224" y="2428868"/>
            <a:ext cx="8072494" cy="57150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 уменьшить потребление поваренной соли до 3-5 г в сутки;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3143248"/>
            <a:ext cx="8072494" cy="85725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 резко уменьшить потребление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насыщенных жирных кислот (животные жиры,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сливочное масло, сливки, яйца);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6" name="Picture 12" descr="C:\Users\ekaterina.gogina\Desktop\к ШЗ ИНСУЛЬ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9352" y="2928934"/>
            <a:ext cx="1784648" cy="1600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85786" y="4286256"/>
            <a:ext cx="8215370" cy="1357322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51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увеличить потребление продуктов, обогащенных полиненасыщенными жирными кислотами (растительные масла, рыба, птица, морские продукты);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786" y="5786454"/>
            <a:ext cx="8215370" cy="928694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51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5. увеличить потребление клетчатки и сложных углеводов (овощи, фрукты).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3380"/>
            <a:ext cx="2229982" cy="1604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9" name="Picture 15" descr="http://usolie.info/upload/iblock/039/039217b23949d2fe5996bf0202cf9af8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5553097"/>
            <a:ext cx="1965476" cy="130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.dailymail.co.uk/i/pix/2010/11/14/article-1329716-0C00F748000005DC-104_468x3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286124"/>
            <a:ext cx="1928794" cy="1553751"/>
          </a:xfrm>
          <a:prstGeom prst="rect">
            <a:avLst/>
          </a:prstGeom>
          <a:noFill/>
        </p:spPr>
      </p:pic>
      <p:pic>
        <p:nvPicPr>
          <p:cNvPr id="10244" name="Picture 4" descr="http://www.dvtravel.ru/sites/dvtravel.ru/files/untitled_infographic_-_kopiya_0.jpg"/>
          <p:cNvPicPr>
            <a:picLocks noChangeAspect="1" noChangeArrowheads="1"/>
          </p:cNvPicPr>
          <p:nvPr/>
        </p:nvPicPr>
        <p:blipFill>
          <a:blip r:embed="rId3"/>
          <a:srcRect t="8626" b="52117"/>
          <a:stretch>
            <a:fillRect/>
          </a:stretch>
        </p:blipFill>
        <p:spPr bwMode="auto">
          <a:xfrm>
            <a:off x="3857621" y="0"/>
            <a:ext cx="5286380" cy="3214686"/>
          </a:xfrm>
          <a:prstGeom prst="rect">
            <a:avLst/>
          </a:prstGeom>
          <a:noFill/>
        </p:spPr>
      </p:pic>
      <p:pic>
        <p:nvPicPr>
          <p:cNvPr id="10246" name="Picture 6" descr="http://images.myshared.ru/4/71165/slide_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3214685"/>
            <a:ext cx="5286380" cy="3643315"/>
          </a:xfrm>
          <a:prstGeom prst="rect">
            <a:avLst/>
          </a:prstGeom>
          <a:noFill/>
        </p:spPr>
      </p:pic>
      <p:pic>
        <p:nvPicPr>
          <p:cNvPr id="10248" name="Picture 8" descr="https://allyslide.com/thumbs/826c97efa2ddab145e31b77727a16aa9/img11.jpg"/>
          <p:cNvPicPr>
            <a:picLocks noChangeAspect="1" noChangeArrowheads="1"/>
          </p:cNvPicPr>
          <p:nvPr/>
        </p:nvPicPr>
        <p:blipFill>
          <a:blip r:embed="rId5"/>
          <a:srcRect b="11111"/>
          <a:stretch>
            <a:fillRect/>
          </a:stretch>
        </p:blipFill>
        <p:spPr bwMode="auto">
          <a:xfrm>
            <a:off x="0" y="0"/>
            <a:ext cx="3857620" cy="3214686"/>
          </a:xfrm>
          <a:prstGeom prst="rect">
            <a:avLst/>
          </a:prstGeom>
          <a:noFill/>
        </p:spPr>
      </p:pic>
      <p:pic>
        <p:nvPicPr>
          <p:cNvPr id="10250" name="Picture 10" descr="http://sorokulya.ru/wp-content/uploads/2014/08/1111-650x433.jpg"/>
          <p:cNvPicPr>
            <a:picLocks noChangeAspect="1" noChangeArrowheads="1"/>
          </p:cNvPicPr>
          <p:nvPr/>
        </p:nvPicPr>
        <p:blipFill>
          <a:blip r:embed="rId6"/>
          <a:srcRect l="4615" t="5196" r="3076" b="3002"/>
          <a:stretch>
            <a:fillRect/>
          </a:stretch>
        </p:blipFill>
        <p:spPr bwMode="auto">
          <a:xfrm>
            <a:off x="642910" y="5000636"/>
            <a:ext cx="2587907" cy="1714488"/>
          </a:xfrm>
          <a:prstGeom prst="rect">
            <a:avLst/>
          </a:prstGeom>
          <a:noFill/>
        </p:spPr>
      </p:pic>
      <p:cxnSp>
        <p:nvCxnSpPr>
          <p:cNvPr id="8" name="Shape 7"/>
          <p:cNvCxnSpPr>
            <a:endCxn id="10242" idx="1"/>
          </p:cNvCxnSpPr>
          <p:nvPr/>
        </p:nvCxnSpPr>
        <p:spPr>
          <a:xfrm rot="16200000" flipH="1">
            <a:off x="-174156" y="2888744"/>
            <a:ext cx="1777008" cy="571504"/>
          </a:xfrm>
          <a:prstGeom prst="bentConnector2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1322365" y="5249875"/>
            <a:ext cx="1214446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214678" y="6000768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428992" y="2214554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ppt4web.ru/images/1563/48794/640/img16.jpg"/>
          <p:cNvPicPr>
            <a:picLocks noChangeAspect="1" noChangeArrowheads="1"/>
          </p:cNvPicPr>
          <p:nvPr/>
        </p:nvPicPr>
        <p:blipFill>
          <a:blip r:embed="rId2"/>
          <a:srcRect l="12891" t="21875" r="42578" b="14062"/>
          <a:stretch>
            <a:fillRect/>
          </a:stretch>
        </p:blipFill>
        <p:spPr bwMode="auto">
          <a:xfrm>
            <a:off x="142844" y="1928802"/>
            <a:ext cx="4436126" cy="4786346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071538" y="571480"/>
            <a:ext cx="2214578" cy="8572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Малоподвижный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образ жизни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868" y="571480"/>
            <a:ext cx="1428760" cy="8572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Ожирение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000100" y="0"/>
            <a:ext cx="8143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 е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 с т а т о ч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 я   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 е с к а я    а к т и в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 с т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ь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0694" y="571480"/>
            <a:ext cx="3429024" cy="357190"/>
          </a:xfrm>
          <a:prstGeom prst="roundRect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Артериальная гипертония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00694" y="1071546"/>
            <a:ext cx="3429024" cy="357190"/>
          </a:xfrm>
          <a:prstGeom prst="roundRect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Сахарный диабет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0694" y="1571612"/>
            <a:ext cx="3429024" cy="571504"/>
          </a:xfrm>
          <a:prstGeom prst="roundRect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Повышение уровня холестерина в крови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00694" y="2285992"/>
            <a:ext cx="3429024" cy="642942"/>
          </a:xfrm>
          <a:prstGeom prst="roundRect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Острые нарушения мозгового кровообращения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>
            <a:stCxn id="4" idx="3"/>
          </p:cNvCxnSpPr>
          <p:nvPr/>
        </p:nvCxnSpPr>
        <p:spPr>
          <a:xfrm>
            <a:off x="3286116" y="1000108"/>
            <a:ext cx="285752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000628" y="1000108"/>
            <a:ext cx="285752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8" idx="1"/>
            <a:endCxn id="11" idx="1"/>
          </p:cNvCxnSpPr>
          <p:nvPr/>
        </p:nvCxnSpPr>
        <p:spPr>
          <a:xfrm rot="10800000" flipV="1">
            <a:off x="5500694" y="750075"/>
            <a:ext cx="1588" cy="1857388"/>
          </a:xfrm>
          <a:prstGeom prst="bentConnector3">
            <a:avLst>
              <a:gd name="adj1" fmla="val 1439546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3" name="Picture 7" descr="http://pulsev.com.ua/images/stories/health/malopodvizn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7" t="9375" r="4965" b="9374"/>
          <a:stretch>
            <a:fillRect/>
          </a:stretch>
        </p:blipFill>
        <p:spPr bwMode="auto">
          <a:xfrm>
            <a:off x="4898966" y="3429000"/>
            <a:ext cx="4038995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elstom2.ru/images/%D0%97%D0%9E%D0%96/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15404" cy="6858000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00760" y="0"/>
            <a:ext cx="2500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ж и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е </a:t>
            </a: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764705"/>
            <a:ext cx="7416824" cy="2808312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 smtClean="0"/>
              <a:t/>
            </a:r>
            <a:br>
              <a:rPr lang="ru-RU" sz="1650" b="1" dirty="0" smtClean="0"/>
            </a:br>
            <a:r>
              <a:rPr lang="ru-RU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инсульта при сахарном диабете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Острое нарушение мозгового кровотока у диабетиков отмечается в среднем чаще в 6 раз, чем у пациентов без нарушений обмена глюкозы. Этому способствуют повреждения сосудистой стенки всех типов артерий.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этому добавляются факторы, ухудшающие текучесть крови: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тромбоциты проявляют склонность к слипанию и прикреплению к сосудистой стенке;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увеличивается активность факторов свертывания и снижается чувствительность к </a:t>
            </a:r>
            <a:r>
              <a:rPr lang="ru-RU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противосвертывающим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повышенное содержание глюкозы и холестерина</a:t>
            </a:r>
            <a:r>
              <a:rPr lang="ru-RU" sz="1800" dirty="0">
                <a:solidFill>
                  <a:srgbClr val="002060"/>
                </a:solidFill>
              </a:rPr>
              <a:t>.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650" b="1" dirty="0">
                <a:solidFill>
                  <a:srgbClr val="002060"/>
                </a:solidFill>
              </a:rPr>
              <a:t/>
            </a:r>
            <a:br>
              <a:rPr lang="ru-RU" sz="1650" b="1" dirty="0">
                <a:solidFill>
                  <a:srgbClr val="002060"/>
                </a:solidFill>
              </a:rPr>
            </a:br>
            <a:r>
              <a:rPr lang="ru-RU" sz="1650" b="1" dirty="0" smtClean="0"/>
              <a:t/>
            </a:r>
            <a:br>
              <a:rPr lang="ru-RU" sz="1650" b="1" dirty="0" smtClean="0"/>
            </a:br>
            <a:endParaRPr lang="ru-RU" sz="2000" dirty="0"/>
          </a:p>
        </p:txBody>
      </p:sp>
      <p:pic>
        <p:nvPicPr>
          <p:cNvPr id="3" name="Picture 8" descr="https://im0-tub-ru.yandex.net/i?id=798e6dc81ec8826dad2c1f1c6e689d6b&amp;n=33&amp;h=215&amp;w=3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3933056"/>
            <a:ext cx="3533775" cy="2047876"/>
          </a:xfrm>
          <a:prstGeom prst="rect">
            <a:avLst/>
          </a:prstGeom>
          <a:noFill/>
        </p:spPr>
      </p:pic>
      <p:pic>
        <p:nvPicPr>
          <p:cNvPr id="4" name="Picture 6" descr="https://77.xn--j1amh/wp-content/uploads/2017/03/77_ukr_683bd7834e7d1261a663b3497a8c2f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599" y="3501008"/>
            <a:ext cx="4393401" cy="292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0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rogovstudio.ru/fifhixifc/img20122.jpg"/>
          <p:cNvPicPr>
            <a:picLocks noChangeAspect="1" noChangeArrowheads="1"/>
          </p:cNvPicPr>
          <p:nvPr/>
        </p:nvPicPr>
        <p:blipFill>
          <a:blip r:embed="rId2"/>
          <a:srcRect t="3526" b="3605"/>
          <a:stretch>
            <a:fillRect/>
          </a:stretch>
        </p:blipFill>
        <p:spPr bwMode="auto">
          <a:xfrm>
            <a:off x="15798" y="500042"/>
            <a:ext cx="9128202" cy="635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35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zdravland.ru/image/data/stati/oslozhneniya-saharnogo-diabe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764704"/>
            <a:ext cx="7678954" cy="3929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9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000100" y="8729"/>
            <a:ext cx="81439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заболевания, способствующие развитию инсульта: артериальная гипертония, атеросклероз, заболевания сердца, сахарный диабет.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http://chudoshop.ru/images/product_images/popup_images/games5/6437_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000"/>
          <a:stretch>
            <a:fillRect/>
          </a:stretch>
        </p:blipFill>
        <p:spPr bwMode="auto">
          <a:xfrm>
            <a:off x="2428860" y="3500470"/>
            <a:ext cx="5591175" cy="342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Формы клинического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течения инсульта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http://itd3.mycdn.me/image?id=839725841095&amp;t=20&amp;plc=WEB&amp;tkn=*DkyWK5-HzxsbWFE7ojYWXhaYhX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20" r="12137" b="6836"/>
          <a:stretch>
            <a:fillRect/>
          </a:stretch>
        </p:blipFill>
        <p:spPr bwMode="auto">
          <a:xfrm>
            <a:off x="0" y="3840664"/>
            <a:ext cx="3181347" cy="301736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00100" y="1357298"/>
            <a:ext cx="778674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ИНСУЛЬТ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— острое нарушение мозгового кровообращения.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 характеру поражения выделяют ишемический инсульт, возникающий вследствие недостаточного кровоснабжения (ишемии) мозга, и геморрагический инсульт, или спонтанное (нетравматическое) внутричерепное кровоизлияние. В особую группу выделяют преходящее нарушение мозгового кровообращения, или транзиторную ишемическую атаку, при котором неврологические симптомы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регрессируют в течение 24 ч.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Кроме того, выделяют прогрессирующий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инсульт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инсульт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«в ходу»), при котором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симптоматика продолжает нарастать, и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завершившийся инсульт, при котором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неврологический дефицит уже стабилизировался.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ekaterina.gogina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5309"/>
            <a:ext cx="8643966" cy="6863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9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do-pro.ru/photos/osobennosti-krovoobrascheniya-golovnogo-mozga-prezentatsiya-100931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98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limovilya.ru/wp-content/uploads/2015/11/insult-simptomy-pervye-priznaki-u-zhenshhin-2_2.jpg"/>
          <p:cNvPicPr>
            <a:picLocks noChangeAspect="1" noChangeArrowheads="1"/>
          </p:cNvPicPr>
          <p:nvPr/>
        </p:nvPicPr>
        <p:blipFill>
          <a:blip r:embed="rId2"/>
          <a:srcRect l="1111" t="20833" r="1110" b="1785"/>
          <a:stretch>
            <a:fillRect/>
          </a:stretch>
        </p:blipFill>
        <p:spPr bwMode="auto">
          <a:xfrm>
            <a:off x="994604" y="857232"/>
            <a:ext cx="8149396" cy="4815552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071538" y="0"/>
            <a:ext cx="8072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признаки (симптомы) острого нарушения мозгового кровообращения:</a:t>
            </a:r>
            <a:endParaRPr kumimoji="0" lang="ru-RU" sz="2000" b="0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5657695"/>
            <a:ext cx="8072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12775" algn="l"/>
              </a:tabLst>
            </a:pPr>
            <a:r>
              <a:rPr lang="ru-RU" b="1" i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Помните!</a:t>
            </a:r>
            <a:r>
              <a:rPr lang="ru-RU" sz="105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вызванная в первые 60 мин от начала сердечного приступа или ОНМК скорая медицинская помощь, позволяет в полном объеме использовать современные высоко эффективные методы стационарного лечения и во много раз снизить смертность от этих заболеваний</a:t>
            </a:r>
            <a:endParaRPr lang="ru-RU" sz="105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4414" y="142852"/>
            <a:ext cx="7786742" cy="1285884"/>
          </a:xfrm>
          <a:prstGeom prst="roundRect">
            <a:avLst/>
          </a:prstGeom>
          <a:solidFill>
            <a:srgbClr val="FDF0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okardio.com/wp-content/uploads/2017/03/205-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809875"/>
            <a:ext cx="6096000" cy="40481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214290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Источником эмболического материала чаще всего бывают тромботические массы в левом предсердии, которые формируются, например, при мерцательной аритмии,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кардиомиопатии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пороке сердца или инфаркте миокарда.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85852" y="1643050"/>
            <a:ext cx="77153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Нередко больной, у которого стремительно развился парез, не успев ухватиться за ближайшую опору, падает на пол. Для эмболического инфаркта более характерны головная боль, потеря сознания, эпилептические припадки.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6801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62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277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Алгоритм неотложных действий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Срочно вызывайте бригаду скорой медицинской помощи.</a:t>
            </a: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12775" algn="l"/>
              </a:tabLst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прибытия бригады скорой медицинской помощи: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больной без сознания положите его на бок, удалите из полости рта съемные протезы (остатки пищи, рвотные массы), убедитесь, что больной дышит.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пострадавший в сознании, помогите ему принять удобное сидячее или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полусидячее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положение в кресле или на кровати, подложив под спину подушки. Обеспечьте приток свежего воздуха. Расстегните воротник рубашки, ремень, пояс, снимите стесняющую одежду.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Измерьте артериальное давление, если его верхний уровень превышает 220 мм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рт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ст., дайте больному препарат, снижающий артериальное давление, который он принимал раньше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назначению врача.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Измерьте температуру тела.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 на лоб и голову лед, можно взять продукты из морозильника, уложенные в непромокаемые пакеты и обернутые полотенцем.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больной ранее принимал лекарственные препараты снижающие уровень холестерина в крови из группы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статинов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дайте больному обычную дневную дозу.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пострадавшему трудно глотать и у него капает слюна изо рта, наклоните его голову к более слабой стороне тела, промокайте стекающую слюну чистыми салфетками.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2775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пострадавший не может говорить или его речь невнятная, успокойте его и ободрите, заверив, что это состояние временное. Держите его за руку на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непарализованной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стороне, пресекайте попытки разговаривать и не задавайте вопросов, требующих ответа. Помните, что хотя пострадавший и не может говорить, он осознает происходящее и слышит все, что говорят вокруг.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mpowermentmomentsblog.files.wordpress.com/2014/11/human-brain-intelligence-concep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EBF0"/>
              </a:clrFrom>
              <a:clrTo>
                <a:srgbClr val="EAEBF0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1000100" y="0"/>
            <a:ext cx="8143900" cy="4894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0100" y="0"/>
            <a:ext cx="6262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Основные принципы лечения инсульта</a:t>
            </a:r>
            <a:endParaRPr lang="ru-RU" sz="24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72264" y="4857736"/>
            <a:ext cx="2571736" cy="2000264"/>
          </a:xfrm>
          <a:prstGeom prst="ellipse">
            <a:avLst/>
          </a:prstGeom>
          <a:solidFill>
            <a:srgbClr val="0033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2248" y="5072074"/>
            <a:ext cx="2571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подавляющем большинстве случаев больной с инсультом должен быть госпитализирован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23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Базисная терапия включает мероприятия, которые проводят при любом варианте инсульта. Их основная задача – предупредить осложнения, вызывающие вторичное повреждение мозга.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000100" y="794801"/>
            <a:ext cx="81439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Поддержание дыхания предусматривает обеспечение проходимости дыхательных путей и достаточного кислородного снабжения организма.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  Контроль артериального давления и сердечной деятельности.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 Предупреждение и лечение внутричерепной гипертензии и отека мозга.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 Поддержание водно-электролитного баланса при четком учете введенной и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выделенной жидкости.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 Поддержание нормального уровня сахара крови: гипогликемия (пониженный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уровень сахара крови) и гипергликемия (повышенный уровень сахара крови) в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равной степени опасны для мозга.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 Поддержание нормальной температуры тела.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 Питание больного начинают с 1-2-х суток, при необходимости прибегая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зондовому или парентеральному питанию.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  Предупреждение контрактур, пролежней, мочевой инфекции.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  Предупреждение тромбоза глубоких вен в парализованных конечностях.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10. Устранение болевого синдрома.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11. Предупреждение психомоторного возбуждения.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12. Предупреждение тошноты и рвоты.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13. Купирование эпилептических припадков.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2428900" y="3429000"/>
            <a:ext cx="6858000" cy="158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0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-y.ru/wp-content/uploads/2017/06/re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46" y="0"/>
            <a:ext cx="2357454" cy="2357454"/>
          </a:xfrm>
          <a:prstGeom prst="rect">
            <a:avLst/>
          </a:prstGeom>
          <a:noFill/>
        </p:spPr>
      </p:pic>
      <p:pic>
        <p:nvPicPr>
          <p:cNvPr id="8196" name="Picture 4" descr="http://collinear.ru/pic/3/1280_960/51044_0wW2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3157" y="1"/>
            <a:ext cx="3541678" cy="2357430"/>
          </a:xfrm>
          <a:prstGeom prst="rect">
            <a:avLst/>
          </a:prstGeom>
          <a:noFill/>
        </p:spPr>
      </p:pic>
      <p:pic>
        <p:nvPicPr>
          <p:cNvPr id="8198" name="Picture 6" descr="http://alfakurort.ru/upload/sanatory/rezidentsiya-premium-klassa-dlya-pozhilykh-tretij-vozrast.17_lar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3373781" cy="2357430"/>
          </a:xfrm>
          <a:prstGeom prst="rect">
            <a:avLst/>
          </a:prstGeom>
          <a:noFill/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0"/>
            <a:ext cx="7231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4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MS Gothic" pitchFamily="49" charset="-128"/>
                <a:cs typeface="Arial" pitchFamily="34" charset="0"/>
              </a:rPr>
              <a:t>Основные принципы реабилитации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3500438"/>
            <a:ext cx="4000496" cy="2308324"/>
          </a:xfrm>
          <a:prstGeom prst="rect">
            <a:avLst/>
          </a:prstGeom>
          <a:solidFill>
            <a:srgbClr val="CC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Реабилитационные мероприятия включают: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речевую терапию,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тренировку двигательных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функций,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мероприятия, направленные на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восстановление бытовых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навыков.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929190" y="3500438"/>
            <a:ext cx="4214810" cy="3139321"/>
          </a:xfrm>
          <a:prstGeom prst="rect">
            <a:avLst/>
          </a:prstGeom>
          <a:solidFill>
            <a:srgbClr val="FF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Основными принципами реабилитации являются: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раннее начало,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комплексность восстановительных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мероприятий,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их систематичность,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поэтапное построение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восстановительного лечения,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активное участие в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реабилитационном процессе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самого больного и его близких.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214810" y="2786058"/>
            <a:ext cx="57150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214810" y="3714752"/>
            <a:ext cx="57150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14810" y="4714884"/>
            <a:ext cx="57150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857752" y="2357430"/>
            <a:ext cx="4286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Оптимальнее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ее проводить по месту жительства, не прибегая к длительной госпитализации больного.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357430"/>
            <a:ext cx="407193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Реабилитационная терапия должна быть особенно </a:t>
            </a:r>
            <a:r>
              <a:rPr lang="ru-RU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активной в течение первых месяцев после инсульта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1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071538" y="0"/>
            <a:ext cx="80724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Этапность</a:t>
            </a: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построения реабилитации означает, что восстановительный процесс и с методической, и с организационной стороны может быть разбит на отдельные этапы. </a:t>
            </a:r>
            <a:endParaRPr kumimoji="0" lang="ru-RU" sz="1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организационном отношении наиболее эффективна следующая система: 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реабилитация начинается в неврологическом отделении больницы,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куда больной доставляется машиной скорой помощи, 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через 1—1,5 месяца он переводится в восстановительное 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отделение (или в реабилитационный центр), 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откуда через 1-2 месяца выписывается 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Gothic" pitchFamily="49" charset="-128"/>
                <a:cs typeface="Arial" pitchFamily="34" charset="0"/>
              </a:rPr>
              <a:t>или домой на амбулаторное 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Gothic" pitchFamily="49" charset="-128"/>
                <a:cs typeface="Arial" pitchFamily="34" charset="0"/>
              </a:rPr>
              <a:t>лечение или в реабилитационный санаторий.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1600" i="1" dirty="0" smtClean="0">
                <a:latin typeface="Arial" pitchFamily="34" charset="0"/>
                <a:ea typeface="MS Gothic" pitchFamily="49" charset="-128"/>
                <a:cs typeface="Arial" pitchFamily="34" charset="0"/>
              </a:rPr>
              <a:t>б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Gothic" pitchFamily="49" charset="-128"/>
                <a:cs typeface="Arial" pitchFamily="34" charset="0"/>
              </a:rPr>
              <a:t>ольным с речевыми нарушениями, с атаксией (нарушением 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Gothic" pitchFamily="49" charset="-128"/>
                <a:cs typeface="Arial" pitchFamily="34" charset="0"/>
              </a:rPr>
              <a:t>равновесия при стоянии и ходьбе) рекомендуются повторные курсы </a:t>
            </a:r>
          </a:p>
          <a:p>
            <a:pPr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Gothic" pitchFamily="49" charset="-128"/>
                <a:cs typeface="Arial" pitchFamily="34" charset="0"/>
              </a:rPr>
              <a:t>лечения в реабилитационных учреждениях.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https://pansionat-annushka.ru/assets/img/091216/3-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3047988" cy="3047988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00364" y="3500438"/>
            <a:ext cx="614363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Большую роль в проведении восстановительного лечения играет семья, так как значительную часть восстановительного периода больной проводит дома.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Роль родных и близких заключается не только в проведении занятий с больным, но и в создании здорового психологического климата в семье. Сочетание доброжелательности и требовательности в отношении к больному благотворно сказывается на ходе восстановления нарушенных функций, помогает возвращению его к труду.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Сверхопека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как и равнодушное, пассивное отношение к больному, затрудняет процесс восстановления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357554" y="0"/>
            <a:ext cx="578644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Раннее начало реабилитации означает, что все необходимые мероприятия: лечебная гимнастика, занятия с логопедом по восстановлению речи должны начинаться уже в первые дни после инсульта, как только позволит общее состояние больного и состояние его сознания. Наиболее же интенсивно все восстановительные мероприятия проводятся в ранний восстановительный период, особенно в первые 2—3 месяца. Занятия эти должны проводиться систематически, без перерывов, независимо от того, где находится больной: в стационаре, дома, в санатории.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http://m-y.ru/wp-content/uploads/2017/06/re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000396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142976" y="3429000"/>
            <a:ext cx="800102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Комплексность реабилитации заключается в использовании широкого набора восстановительных мероприятий. В основе реабилитации больных с двигательными нарушениями лежит лечебная гимнастика (активная и пассивная) в сочетании с электростимуляцией мышц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паретичной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руки и ноги, с обучением ходьбе и бытовым навыкам. При мышечной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спастичности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— резком повышении тонуса мышц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паретичных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конечностей — используют специальные лонгеты и укладки (лече­ние положением), избирательный и точечный массаж, тепловые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физиопроцедуры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лекарства, снижающие высокий мышечный тонус. При нарушении речи, которое обычно сопровождается нарушением письма, чтения и счета, главным в реабилитации являются регулярные занятия с логопедом.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f.ppt-online.org/files/slide/a/An5ZQrfLD18iTFuaPMqhpWs39g4J0XlR72UOcv/slide-56.jpg"/>
          <p:cNvPicPr>
            <a:picLocks noChangeAspect="1" noChangeArrowheads="1"/>
          </p:cNvPicPr>
          <p:nvPr/>
        </p:nvPicPr>
        <p:blipFill>
          <a:blip r:embed="rId2"/>
          <a:srcRect l="3972" t="14140" r="15269" b="25763"/>
          <a:stretch>
            <a:fillRect/>
          </a:stretch>
        </p:blipFill>
        <p:spPr bwMode="auto">
          <a:xfrm>
            <a:off x="3347864" y="3284984"/>
            <a:ext cx="5500694" cy="3065961"/>
          </a:xfrm>
          <a:prstGeom prst="rect">
            <a:avLst/>
          </a:prstGeom>
          <a:noFill/>
        </p:spPr>
      </p:pic>
      <p:pic>
        <p:nvPicPr>
          <p:cNvPr id="2052" name="Picture 4" descr="https://xn--d1abu.53.xn--b1aew.xn--p1ai/upload/site950/folder_widepage/009/698/163/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857232"/>
            <a:ext cx="5715000" cy="24955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0"/>
            <a:ext cx="6534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Факторы риска инсульта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 rot="10800000">
            <a:off x="2915816" y="3933056"/>
            <a:ext cx="428628" cy="2357454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4929198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внутренние</a:t>
            </a:r>
            <a:endParaRPr lang="ru-RU" dirty="0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6786578" y="928670"/>
            <a:ext cx="428628" cy="2357454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429520" y="1928802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внешние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44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1071538" y="71414"/>
            <a:ext cx="7929618" cy="1214446"/>
          </a:xfrm>
          <a:prstGeom prst="downArrowCallout">
            <a:avLst>
              <a:gd name="adj1" fmla="val 23678"/>
              <a:gd name="adj2" fmla="val 19711"/>
              <a:gd name="adj3" fmla="val 25000"/>
              <a:gd name="adj4" fmla="val 6497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Основой профилактики ССЗ и их осложнений является оздоровление образа жизни и устранение/коррекция факторов риска ССЗ, а также раннее выявление ССЗ и риска их развития и эффективное лечение.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27253" y="1285860"/>
            <a:ext cx="52167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Таблица «Рекомендации по физической активности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целях профилактики ССЗ и их осложнений»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" y="1857365"/>
          <a:ext cx="9144000" cy="5429287"/>
        </p:xfrm>
        <a:graphic>
          <a:graphicData uri="http://schemas.openxmlformats.org/drawingml/2006/table">
            <a:tbl>
              <a:tblPr/>
              <a:tblGrid>
                <a:gridCol w="6107727"/>
                <a:gridCol w="1150104"/>
                <a:gridCol w="1886169"/>
              </a:tblGrid>
              <a:tr h="5443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пользы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Уровень 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доказательств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79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Здоровые взрослые всех возрастов должны тратить 2,5-5 ч в неделю на обычную физическую активность или аэробную тренировку умеренной интенсивности или 1-2,5 ч в неделю на более интенсивные физические упражнения.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Настоятельно рекомендовать лицам с сидячим образом жизни начать выполнение программ физических упражнений легкой интенсивности</a:t>
                      </a: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50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Физическая активность/аэробные нагрузки должны выполняться в несколько подходов каждый продолжительностью не менее 10 минут и равномерно распределяться на всю неделю, то есть на 4-5 дней в неделю.</a:t>
                      </a: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027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Пациенты с перенесенным инфарктом миокарда, АКШ, ЧКВ, со стабильной стенокардией или стабильной ХСН должны пройти аэробные тренировки от умеренной до энергичной интенсивности с выполнением упражнений 3 раза в неделю по 30 минут за сеанс.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Настоятельно рекомендовать больным с сидячим образом жизни начать выполнение программ физической активности легкой интенсивности после адекватной оценки рисков и переносимости физических нагрузок.</a:t>
                      </a: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</a:p>
                  </a:txBody>
                  <a:tcPr marL="50242" marR="5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8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142852"/>
            <a:ext cx="457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6600"/>
            </a:solidFill>
          </a:ln>
        </p:spPr>
        <p:txBody>
          <a:bodyPr>
            <a:spAutoFit/>
          </a:bodyPr>
          <a:lstStyle/>
          <a:p>
            <a:pPr algn="r"/>
            <a:r>
              <a:rPr lang="ru-RU" dirty="0" smtClean="0">
                <a:latin typeface="Arial" pitchFamily="34" charset="0"/>
                <a:cs typeface="Arial" pitchFamily="34" charset="0"/>
              </a:rPr>
              <a:t>Таблица «Рекомендации по питанию для профилактики ССЗ»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00099" y="1000109"/>
          <a:ext cx="8143902" cy="5643601"/>
        </p:xfrm>
        <a:graphic>
          <a:graphicData uri="http://schemas.openxmlformats.org/drawingml/2006/table">
            <a:tbl>
              <a:tblPr/>
              <a:tblGrid>
                <a:gridCol w="5439711"/>
                <a:gridCol w="1024315"/>
                <a:gridCol w="1679876"/>
              </a:tblGrid>
              <a:tr h="4729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пользы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Уровень 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доказательств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59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Здоровое питание, включающее: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снижение потребления насыщенных жиров (менее 10% от общего </a:t>
                      </a:r>
                      <a:r>
                        <a:rPr lang="ru-RU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калоража</a:t>
                      </a: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пищи) путем замены их на полиненасыщенные жирные кислоты,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максимально возможное ограничение потребления транс-жиров (менее 1% от общего </a:t>
                      </a:r>
                      <a:r>
                        <a:rPr lang="ru-RU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калоража</a:t>
                      </a: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пищи),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потребление менее 5 г соли в день,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потребление 30-45 г клетчатки (пищевых волокон) в день из </a:t>
                      </a:r>
                      <a:r>
                        <a:rPr lang="ru-RU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цельнозерновых</a:t>
                      </a: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продуктов, фруктов и овощей,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потребление 200 г фруктов в день (2-3 порции),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потребление 200 г овощей в день (2-3 порции),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потребление рыбы, 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два </a:t>
                      </a: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раза в неделю, в один из которых будет жирная рыба,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ограничение потребления алкогольных напитков до 20 г/день (в пересчете на чистый спирт) для мужчин и до 10 г/день – для женщин,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Рекомендуется как основа профилактики ССЗ при условии, что энергетическая ценность пищи должна быть ограничена количеством калорий, необходимых для сохранения (или достижения) здорового веса тела с ИМТ 25 кг/м</a:t>
                      </a:r>
                      <a:r>
                        <a:rPr lang="ru-RU" sz="16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</a:p>
                  </a:txBody>
                  <a:tcPr marL="54429" marR="5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000100" y="0"/>
            <a:ext cx="4945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Правила рационального питания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http://www.vitus.by/userfiles/image/pyr.jpg"/>
          <p:cNvPicPr>
            <a:picLocks noChangeAspect="1" noChangeArrowheads="1"/>
          </p:cNvPicPr>
          <p:nvPr/>
        </p:nvPicPr>
        <p:blipFill>
          <a:blip r:embed="rId2"/>
          <a:srcRect r="55682"/>
          <a:stretch>
            <a:fillRect/>
          </a:stretch>
        </p:blipFill>
        <p:spPr bwMode="auto">
          <a:xfrm>
            <a:off x="5572132" y="2479568"/>
            <a:ext cx="3571868" cy="4378431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071538" y="500042"/>
            <a:ext cx="1785950" cy="3571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голодайте!</a:t>
            </a:r>
            <a:endParaRPr lang="ru-RU" sz="105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00364" y="500042"/>
            <a:ext cx="5929354" cy="3571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Старайтесь употреблять меньше жиров и углеводов.</a:t>
            </a:r>
            <a:endParaRPr lang="ru-RU" sz="105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1472" y="928670"/>
            <a:ext cx="8358246" cy="714380"/>
          </a:xfrm>
          <a:prstGeom prst="roundRect">
            <a:avLst/>
          </a:prstGeom>
          <a:solidFill>
            <a:srgbClr val="FDF0BF"/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Постепенно снижайте калорийность суточного рациона, для этого уменьшайте в объеме привычные для вас порции завтрака, обеда и ужина.</a:t>
            </a:r>
            <a:endParaRPr lang="ru-RU" sz="105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2285992"/>
            <a:ext cx="4857784" cy="2000264"/>
          </a:xfrm>
          <a:prstGeom prst="roundRect">
            <a:avLst/>
          </a:prstGeom>
          <a:solidFill>
            <a:srgbClr val="FDF0BF"/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Еда должна быть сбалансированной и разнообразной. Питание - регулярным и не менее трех раз в день.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Ужин — не позднее 18 часов.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Около 21 часа следует выпить стакан кефира или съесть яблоко, чтобы желудок ночью не был пустым.</a:t>
            </a:r>
            <a:endParaRPr lang="ru-RU" sz="105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1714488"/>
            <a:ext cx="6215106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Ешьте без ограничений свежие фрукты, ягоды, овощи.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1538" y="5715016"/>
            <a:ext cx="4357718" cy="92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Убедитесь в том, что индивидуальная программа питания учитывает Ваши пищевые вкусы.</a:t>
            </a:r>
            <a:r>
              <a:rPr lang="ru-RU" sz="1050" dirty="0" smtClean="0">
                <a:solidFill>
                  <a:srgbClr val="A83878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2910" y="4357694"/>
            <a:ext cx="4786346" cy="1214446"/>
          </a:xfrm>
          <a:prstGeom prst="roundRect">
            <a:avLst/>
          </a:prstGeom>
          <a:solidFill>
            <a:srgbClr val="FFFF00"/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Помни! «завтрак съешь сам, обед раздели с другом, а ужин отдай врагу». Соблюдайте это ценное правило рационального питания.</a:t>
            </a:r>
            <a:endParaRPr lang="ru-RU" dirty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2844" y="142852"/>
            <a:ext cx="8858312" cy="642918"/>
          </a:xfrm>
          <a:prstGeom prst="roundRect">
            <a:avLst/>
          </a:prstGeom>
          <a:solidFill>
            <a:srgbClr val="FDF0BF"/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Откажитесь от вредных пищевых стереотипов: поздний ужин, ночная еда, переедание, предпочтение жирной, жареной, острой пищи и «еда до отвала».</a:t>
            </a:r>
            <a:endParaRPr lang="ru-RU" sz="105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1538" y="928670"/>
            <a:ext cx="3429024" cy="3571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Уменьшите чувство голода. </a:t>
            </a:r>
            <a:endParaRPr lang="ru-RU" dirty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3438" y="857232"/>
            <a:ext cx="4286280" cy="200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Следует есть побольше зелени и овощей, которые заполняют объем желудка, не раздражая его слизистой оболочки и создают чувство сытости и комфорта. С этой же целью можно за 30 мин до еды съесть фрукты.</a:t>
            </a:r>
            <a:endParaRPr lang="ru-RU" dirty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714488"/>
            <a:ext cx="3929090" cy="1500198"/>
          </a:xfrm>
          <a:prstGeom prst="roundRect">
            <a:avLst/>
          </a:prstGeom>
          <a:solidFill>
            <a:srgbClr val="FDF0BF"/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Следует уменьшить аппетит, есть все невкусное или нелюбимое, потому что вкусную еду можно поглощать в неумеренных количествах.</a:t>
            </a:r>
            <a:endParaRPr lang="ru-RU" dirty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3357562"/>
            <a:ext cx="8572560" cy="3286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Избегайте застолий, являющихся, к сожалению, необходимым атрибутом культуры коммуникации многих народов. Главное — избежать коллективного обжорства и пьянства, чтобы не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испортить фигуру и радость взаимного общения.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Застолье противопоказано на всех этапах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снижения массы тела. Оно сводит к минимуму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все достижения. Если же избежать застолий и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банкетов не удается, надо хотя бы отказаться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 алкогольных напитков и жирной закуски.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качестве диетической закуски употреблять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06388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салаты, зелень, фрукты.</a:t>
            </a:r>
            <a:endParaRPr lang="ru-RU" sz="240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hape 10"/>
          <p:cNvCxnSpPr>
            <a:stCxn id="6" idx="2"/>
          </p:cNvCxnSpPr>
          <p:nvPr/>
        </p:nvCxnSpPr>
        <p:spPr>
          <a:xfrm rot="16200000" flipH="1">
            <a:off x="3536149" y="535761"/>
            <a:ext cx="357190" cy="1857388"/>
          </a:xfrm>
          <a:prstGeom prst="bentConnector2">
            <a:avLst/>
          </a:prstGeom>
          <a:ln w="19050">
            <a:solidFill>
              <a:srgbClr val="A838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 descr="http://vladnews.ru/uploads/news/2010/02/23/e8bcc0e5bdf76fcec4358d5cf719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7" y="4214818"/>
            <a:ext cx="3524243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://www.frankenmuthbrewery.com/blog/wp-content/uploads/2013/10/beerandchips-1024x682.jpg"/>
          <p:cNvPicPr>
            <a:picLocks noChangeAspect="1" noChangeArrowheads="1"/>
          </p:cNvPicPr>
          <p:nvPr/>
        </p:nvPicPr>
        <p:blipFill>
          <a:blip r:embed="rId2" cstate="print"/>
          <a:srcRect l="6296" t="8333" r="18777" b="8333"/>
          <a:stretch>
            <a:fillRect/>
          </a:stretch>
        </p:blipFill>
        <p:spPr bwMode="auto">
          <a:xfrm>
            <a:off x="6250790" y="1"/>
            <a:ext cx="2893209" cy="2143115"/>
          </a:xfrm>
          <a:prstGeom prst="rect">
            <a:avLst/>
          </a:prstGeom>
          <a:noFill/>
          <a:ln>
            <a:solidFill>
              <a:srgbClr val="A83878"/>
            </a:solidFill>
          </a:ln>
        </p:spPr>
      </p:pic>
      <p:cxnSp>
        <p:nvCxnSpPr>
          <p:cNvPr id="5" name="Соединительная линия уступом 4"/>
          <p:cNvCxnSpPr/>
          <p:nvPr/>
        </p:nvCxnSpPr>
        <p:spPr>
          <a:xfrm rot="5400000">
            <a:off x="7215206" y="571480"/>
            <a:ext cx="714380" cy="5715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357950" y="142852"/>
            <a:ext cx="231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Откажитесь от пива</a:t>
            </a:r>
            <a:endParaRPr lang="ru-RU" dirty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142852"/>
            <a:ext cx="5072098" cy="1214446"/>
          </a:xfrm>
          <a:prstGeom prst="roundRect">
            <a:avLst/>
          </a:prstGeom>
          <a:solidFill>
            <a:srgbClr val="FDF0BF"/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Умерьте алкоголь, а лучше вовсе откажитесь от него — он способствует не только усвоению, но и употреблению жирной пищи, так как повышает аппетит. </a:t>
            </a:r>
            <a:endParaRPr lang="ru-RU" dirty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1500174"/>
            <a:ext cx="5072098" cy="1285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5913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употребляйте газировку.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5913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Пейте чистую родниковую воду или некрепкий чай — это прекрасная альтернатива неполезным напиткам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http://smart-cookie.ru/wp-content/uploads/2013/12/humus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000372"/>
            <a:ext cx="2428857" cy="1619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643306" y="3000372"/>
            <a:ext cx="5214974" cy="1643074"/>
          </a:xfrm>
          <a:prstGeom prst="roundRect">
            <a:avLst/>
          </a:prstGeom>
          <a:solidFill>
            <a:srgbClr val="FDF0BF"/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Боритесь с сенсорным голодом или скукой. Посвятите свой досуг физкультуре, спорту, клубам здоровья, общению с друзьями, театрам, музеям, путешествиям, умным книгам и новым знакомствам. </a:t>
            </a:r>
            <a:endParaRPr lang="ru-RU" dirty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42976" y="4857760"/>
            <a:ext cx="7786742" cy="107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8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5913" algn="l"/>
              </a:tabLst>
            </a:pPr>
            <a:r>
              <a:rPr lang="ru-RU" dirty="0" smtClean="0">
                <a:solidFill>
                  <a:srgbClr val="A8387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Боритесь с искушением прекратить диету. Хороший психологический настрой и знание приемов борьбы с вредными привычками питания позволят преодолеть препятствия на пути к здоровью. </a:t>
            </a:r>
            <a:endParaRPr lang="ru-RU" sz="2400" dirty="0" smtClean="0">
              <a:solidFill>
                <a:srgbClr val="A8387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85786" y="0"/>
            <a:ext cx="8358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Рекомендации к выбору продуктов питания для профилактики атеросклероза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(Текст подготовлен по материалам профессора Перовой Н.В., отдел биохимических маркеров хронических неинфекционных заболеваний ГНИЦПМ)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-31" y="928670"/>
          <a:ext cx="9144032" cy="5199813"/>
        </p:xfrm>
        <a:graphic>
          <a:graphicData uri="http://schemas.openxmlformats.org/drawingml/2006/table">
            <a:tbl>
              <a:tblPr/>
              <a:tblGrid>
                <a:gridCol w="1407209"/>
                <a:gridCol w="1378873"/>
                <a:gridCol w="2286016"/>
                <a:gridCol w="1714512"/>
                <a:gridCol w="2357422"/>
              </a:tblGrid>
              <a:tr h="682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Виды продуктов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Рекомендуются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Потреблять в умеренном количестве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Исключить из питания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023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Зерновые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Хлеб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цельнозерновой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из муки грубого помола, каши, макаронные изделия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Хлеб из муки тонкого помола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Сдобный хлеб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0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Супы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Овощные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Рыбные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мясном бульоне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3647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Молочные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Молочные продукты и сыры сниженной жирности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Полужирные молочные продукты и жиры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Цельное молоко, сливки, жирные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кисло-молочные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продукты и сыры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682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Яйца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Яичный белок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Яйца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Яичница на животных жирах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0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Море-продукты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Морской гребешок, устрицы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Мидии, крабы, лангусты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Кальмары, креветки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3078" name="Рисунок 13" descr="http://www.gnicpm.ru/var/cache/123826-d63045df471ca77a910c2fc27bec21ab.jpe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85720" y="1857364"/>
            <a:ext cx="952500" cy="704850"/>
          </a:xfrm>
          <a:prstGeom prst="rect">
            <a:avLst/>
          </a:prstGeom>
          <a:noFill/>
        </p:spPr>
      </p:pic>
      <p:pic>
        <p:nvPicPr>
          <p:cNvPr id="3077" name="Рисунок 12" descr="http://www.gnicpm.ru/var/cache/123827-4994e09f6a705b09ddd7bdeb5fa02299.jpe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214282" y="2857496"/>
            <a:ext cx="952500" cy="638175"/>
          </a:xfrm>
          <a:prstGeom prst="rect">
            <a:avLst/>
          </a:prstGeom>
          <a:noFill/>
        </p:spPr>
      </p:pic>
      <p:pic>
        <p:nvPicPr>
          <p:cNvPr id="3076" name="Рисунок 11" descr="http://www.gnicpm.ru/var/cache/123828-f214e5f4aed6a482543a9810d8ddb6b2.jpe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285720" y="3643314"/>
            <a:ext cx="942975" cy="781050"/>
          </a:xfrm>
          <a:prstGeom prst="rect">
            <a:avLst/>
          </a:prstGeom>
          <a:noFill/>
        </p:spPr>
      </p:pic>
      <p:pic>
        <p:nvPicPr>
          <p:cNvPr id="3075" name="Рисунок 10" descr="http://www.gnicpm.ru/var/cache/123829-1cdd9f8e3c1bd8432229e072c013e097.jpe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214282" y="4500570"/>
            <a:ext cx="952500" cy="1057275"/>
          </a:xfrm>
          <a:prstGeom prst="rect">
            <a:avLst/>
          </a:prstGeom>
          <a:noFill/>
        </p:spPr>
      </p:pic>
      <p:pic>
        <p:nvPicPr>
          <p:cNvPr id="3074" name="Рисунок 9" descr="http://www.gnicpm.ru/var/cache/123830-f970c675e54591f4483153eebfeb6fab.jpeg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285720" y="5572140"/>
            <a:ext cx="914400" cy="59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5486400"/>
        </p:xfrm>
        <a:graphic>
          <a:graphicData uri="http://schemas.openxmlformats.org/drawingml/2006/table">
            <a:tbl>
              <a:tblPr/>
              <a:tblGrid>
                <a:gridCol w="1407178"/>
                <a:gridCol w="1604923"/>
                <a:gridCol w="2131403"/>
                <a:gridCol w="2143140"/>
                <a:gridCol w="1857356"/>
              </a:tblGrid>
              <a:tr h="564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Рыба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 виды, особенно морская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Жареная на растительных маслах, слабосоленая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Жареная на животных жирах, твердых маргаринах или на неизвестных жирах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23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Мясо и птица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Курица, индейка без кожи, телятина, кролик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Постные сорта говядины, баранины, ветчины; печень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Жирное мясо, утка, гусь, жирные колбасы, паштеты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23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Жиры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Растительные жидкие масла: подсолнечное, оливковое, соевое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Мягкие растительно-жировые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спреды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не содержащие транс-жиры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Сливочное масло, жир мяса, сало, твердые маргарины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564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Овощи и фрукты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Любые свежие, мороженные, паровые, отварные, бобовые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Картофель, жареный на растительных маслах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Картофель и др. овощи, жареные на животных или неизвестных жирах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2052" name="Рисунок 8" descr="http://www.gnicpm.ru/var/cache/123831-7c9ea1e18b66d0a1ef111640093ded53.jpe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7692" y="428604"/>
            <a:ext cx="1221966" cy="928694"/>
          </a:xfrm>
          <a:prstGeom prst="rect">
            <a:avLst/>
          </a:prstGeom>
          <a:noFill/>
        </p:spPr>
      </p:pic>
      <p:pic>
        <p:nvPicPr>
          <p:cNvPr id="2051" name="Рисунок 7" descr="http://www.gnicpm.ru/var/cache/123832-6e1da47f5b8a29b41b75d2aed8157d55.jpe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142844" y="1714488"/>
            <a:ext cx="1208188" cy="976314"/>
          </a:xfrm>
          <a:prstGeom prst="rect">
            <a:avLst/>
          </a:prstGeom>
          <a:noFill/>
        </p:spPr>
      </p:pic>
      <p:pic>
        <p:nvPicPr>
          <p:cNvPr id="2050" name="Рисунок 6" descr="http://www.gnicpm.ru/var/cache/123833-dc6ec2347aa512014947888b10d39639.jpe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214282" y="2928934"/>
            <a:ext cx="1143008" cy="1143008"/>
          </a:xfrm>
          <a:prstGeom prst="rect">
            <a:avLst/>
          </a:prstGeom>
          <a:noFill/>
        </p:spPr>
      </p:pic>
      <p:pic>
        <p:nvPicPr>
          <p:cNvPr id="2049" name="Рисунок 5" descr="http://www.gnicpm.ru/var/cache/123834-123cb1bcdc7f3acaa25a0034cc4d9814.jpe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142844" y="4286256"/>
            <a:ext cx="1254992" cy="928694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-1" y="5500702"/>
          <a:ext cx="9144001" cy="822960"/>
        </p:xfrm>
        <a:graphic>
          <a:graphicData uri="http://schemas.openxmlformats.org/drawingml/2006/table">
            <a:tbl>
              <a:tblPr/>
              <a:tblGrid>
                <a:gridCol w="1407177"/>
                <a:gridCol w="1604924"/>
                <a:gridCol w="2131404"/>
                <a:gridCol w="2143140"/>
                <a:gridCol w="1857356"/>
              </a:tblGrid>
              <a:tr h="282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Орехи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Миндаль, грецкие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Арахис, </a:t>
                      </a:r>
                      <a:endParaRPr lang="ru-RU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фисташки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endParaRPr lang="ru-RU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фундук 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Кокосовые, соленые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4" descr="http://www.gnicpm.ru/var/cache/123835-d85c4ccc5e54bebe9ebf82d82533a62f.jpeg"/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285720" y="5643578"/>
            <a:ext cx="952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1" cy="3566160"/>
        </p:xfrm>
        <a:graphic>
          <a:graphicData uri="http://schemas.openxmlformats.org/drawingml/2006/table">
            <a:tbl>
              <a:tblPr/>
              <a:tblGrid>
                <a:gridCol w="1407177"/>
                <a:gridCol w="1604924"/>
                <a:gridCol w="2131404"/>
                <a:gridCol w="1928826"/>
                <a:gridCol w="2071670"/>
              </a:tblGrid>
              <a:tr h="564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Десерт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подслащенные соки, морсы, фруктовое мороженое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Кондитерские изделия, выпечка, кремы, мороженое на растительных жирах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Выпечка, сладости, кремы, мороженое, пирожное на животных жирах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82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Приправы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Перец, горчица, специи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Соусы несоленые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Майонез, сметанные соленые </a:t>
                      </a: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соусы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23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Напитки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Чай, кофе, вода, безалкогольные напитки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Алкогольные напитки - малое/умеренное количество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Кофе или шоколадные напитки со сливками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1027" name="Рисунок 3" descr="http://www.gnicpm.ru/var/cache/123836-67b2744229a3c51a5041198675e39662.jpe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85720" y="357166"/>
            <a:ext cx="952500" cy="714375"/>
          </a:xfrm>
          <a:prstGeom prst="rect">
            <a:avLst/>
          </a:prstGeom>
          <a:noFill/>
        </p:spPr>
      </p:pic>
      <p:pic>
        <p:nvPicPr>
          <p:cNvPr id="1026" name="Рисунок 2" descr="http://www.gnicpm.ru/var/cache/123837-b51fe75b4f91ba5acbcf2e1257859475.jpe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285720" y="1428736"/>
            <a:ext cx="933450" cy="933450"/>
          </a:xfrm>
          <a:prstGeom prst="rect">
            <a:avLst/>
          </a:prstGeom>
          <a:noFill/>
        </p:spPr>
      </p:pic>
      <p:pic>
        <p:nvPicPr>
          <p:cNvPr id="1025" name="Рисунок 1" descr="http://www.gnicpm.ru/var/cache/123838-997e002dd0ecb19c4b51315514f535ec.jpe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214282" y="2500306"/>
            <a:ext cx="933450" cy="93345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3643314"/>
            <a:ext cx="9144000" cy="3108543"/>
          </a:xfrm>
          <a:prstGeom prst="rect">
            <a:avLst/>
          </a:prstGeom>
          <a:solidFill>
            <a:srgbClr val="FDF0B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5913" algn="l"/>
              </a:tabLst>
            </a:pP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сохранить оптимальную массу тела</a:t>
            </a: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59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Похудеть при желании может каждый, самая трудная задача — снова не набрать вес. Что же делать, чтобы оставаться в хорошей форме?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591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Продолжать контролировать свой режим питания. Диета должна быть сбалансированной, содержать много овощей, фруктов и злаковых.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5913" algn="l"/>
              </a:tabLst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Определить ситуации, которые провоцируют нарушение диеты, и научиться их избегать.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315913" algn="l"/>
              </a:tabLst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бросать физическую нагрузку. Еще никому и никогда не удавалось сохранить стройность без физической активности,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которая 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 составляющей программы снижения массы тела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5913" algn="l"/>
              </a:tabLst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делать все в одиночку. Стараться не терять контакт с лечащим врачом. Привлекать в оздоровительный процесс свое окружение — поддержка родных и друзей помогает успешно справляться с трудностями.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5913" algn="l"/>
              </a:tabLst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опускать руки, если немного поправились, ведь сезонное увеличение веса зимой и осенью — обычное дело. Запомнить, что небольшая прибавка в весе допустима. Не сдаваться, а просто обсудить с врачом свои опасения.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714612" y="142852"/>
            <a:ext cx="3412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Физическая активность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1538" y="642918"/>
            <a:ext cx="7929618" cy="1928826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://dacar.su/i/HotImage.29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571480"/>
            <a:ext cx="2143140" cy="21431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28662" y="714356"/>
            <a:ext cx="2071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orbel" pitchFamily="34" charset="0"/>
                <a:cs typeface="Arial" pitchFamily="34" charset="0"/>
              </a:rPr>
              <a:t>     бег,</a:t>
            </a:r>
          </a:p>
          <a:p>
            <a:pPr algn="r"/>
            <a:r>
              <a:rPr lang="ru-RU" b="1" dirty="0" smtClean="0">
                <a:latin typeface="Corbel" pitchFamily="34" charset="0"/>
                <a:cs typeface="Arial" pitchFamily="34" charset="0"/>
              </a:rPr>
              <a:t> ходьба,</a:t>
            </a:r>
          </a:p>
          <a:p>
            <a:pPr algn="r"/>
            <a:r>
              <a:rPr lang="ru-RU" b="1" dirty="0" smtClean="0">
                <a:latin typeface="Corbel" pitchFamily="34" charset="0"/>
                <a:cs typeface="Arial" pitchFamily="34" charset="0"/>
              </a:rPr>
              <a:t>   плавание, </a:t>
            </a:r>
          </a:p>
          <a:p>
            <a:pPr algn="r"/>
            <a:r>
              <a:rPr lang="ru-RU" b="1" dirty="0" smtClean="0">
                <a:latin typeface="Corbel" pitchFamily="34" charset="0"/>
                <a:cs typeface="Arial" pitchFamily="34" charset="0"/>
              </a:rPr>
              <a:t>  работа на велотренажере в</a:t>
            </a:r>
          </a:p>
          <a:p>
            <a:pPr algn="r"/>
            <a:r>
              <a:rPr lang="ru-RU" b="1" dirty="0" smtClean="0">
                <a:latin typeface="Corbel" pitchFamily="34" charset="0"/>
                <a:cs typeface="Arial" pitchFamily="34" charset="0"/>
              </a:rPr>
              <a:t> умеренном темпе </a:t>
            </a:r>
            <a:endParaRPr lang="ru-RU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714356"/>
            <a:ext cx="4857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позволяют снизить уровень стресса,  </a:t>
            </a:r>
          </a:p>
          <a:p>
            <a:r>
              <a:rPr lang="ru-RU" b="1" i="1" dirty="0" smtClean="0"/>
              <a:t>             улучшить общее  самочувствие,</a:t>
            </a:r>
          </a:p>
          <a:p>
            <a:r>
              <a:rPr lang="ru-RU" b="1" i="1" dirty="0" smtClean="0"/>
              <a:t>             стабилизировать  вес тела и  </a:t>
            </a:r>
          </a:p>
          <a:p>
            <a:r>
              <a:rPr lang="ru-RU" b="1" i="1" dirty="0" smtClean="0"/>
              <a:t>             уровень  артериального  давления,</a:t>
            </a:r>
          </a:p>
          <a:p>
            <a:r>
              <a:rPr lang="ru-RU" b="1" i="1" dirty="0" smtClean="0"/>
              <a:t>             снизить содержание  ХС в крови, а  </a:t>
            </a:r>
          </a:p>
          <a:p>
            <a:r>
              <a:rPr lang="ru-RU" b="1" i="1" dirty="0" smtClean="0"/>
              <a:t>             следовательно — избежать инсульта</a:t>
            </a:r>
            <a:endParaRPr lang="ru-RU" dirty="0"/>
          </a:p>
        </p:txBody>
      </p:sp>
      <p:pic>
        <p:nvPicPr>
          <p:cNvPr id="11271" name="Picture 7" descr="https://argo.pro/upload/medialibrary/b8e/ris.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3000396" cy="214774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73" name="Picture 9" descr="http://velo-hub.ru/images/articles/1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143248"/>
            <a:ext cx="3236668" cy="228601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трелка вправо 14"/>
          <p:cNvSpPr/>
          <p:nvPr/>
        </p:nvSpPr>
        <p:spPr>
          <a:xfrm>
            <a:off x="2428860" y="3214686"/>
            <a:ext cx="4071966" cy="2214578"/>
          </a:xfrm>
          <a:prstGeom prst="rightArrow">
            <a:avLst/>
          </a:prstGeom>
          <a:solidFill>
            <a:srgbClr val="FDF0B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Главная задача —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заставить себя перейти от малоподвижного образа жизни к более активному.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yazdorov.kz/storage/healthy_lifestyle/838/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5727"/>
            <a:ext cx="9144000" cy="5817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www.strf.ru/Attachment.aspx?Id=1031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57298"/>
            <a:ext cx="2571736" cy="171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://stoma-orsp.ru/news-img/49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1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000100" y="0"/>
            <a:ext cx="664373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о </a:t>
            </a:r>
            <a:r>
              <a:rPr kumimoji="0" lang="ru-RU" b="1" i="0" u="sng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sng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 с т   и   </a:t>
            </a:r>
            <a:r>
              <a:rPr kumimoji="0" lang="ru-RU" b="1" i="0" u="sng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 л</a:t>
            </a:r>
            <a:endParaRPr kumimoji="0" lang="ru-RU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Частота инсульта зависит от возраста, удваиваясь в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каждом последующем десятилетии по сравнению с предыдущим.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пожилых людей (старше 60 лет) инсульт встречается в 17 раз чаще, чем в молодом  возрасте (моложе 45 лет).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1357298"/>
            <a:ext cx="52864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Доказано, что у женщин инсульты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развиваются в более старшем возрасте,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чем у мужчин – на 10-20 лет позднее.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Инфаркт мозга при атеросклерозе у мужчин встречается примерно на 30% чаще, чем у женщин, особенно в возрасте старше 65 лет.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42844" y="3214686"/>
            <a:ext cx="9001156" cy="3570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kumimoji="0" lang="ru-RU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 м я   г о </a:t>
            </a:r>
            <a:r>
              <a:rPr kumimoji="0" lang="ru-RU" b="1" i="0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   и   к л и м а т</a:t>
            </a:r>
            <a:endParaRPr kumimoji="0" lang="ru-RU" b="1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Инсульт и смерть от него зависят от метеорологических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условий и времени года. Для больных сердечно-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сосудистыми заболеваниями наиболее неблагоприятным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0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вляются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значительные колебания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атмосферы, чаще всего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отмечающиеся в зимние и весенние месяцы, когда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происходит наиболее резкая смена погоды, выпадение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осадков, значительные колебания барометрического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давления, температуры воздуха и содержание кислорода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атмосфере. В целом нарушения мозгового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кровообращения чаще возникают в период резких перепадов температур. Субарахноидальные кровоизлияния у мужчин чаще бывают поздней осенью, а у женщин – ранней весной. При изменении погоды и ухудшении самочувствия важно не откладывать визит к врачу и обязательно принять рекомендованные лекарства.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 descr="http://get-wallpapers.ru/img/picture/Oct/08/702077e56336d72e3ea8ce1e5492a0bb/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3459" y="3000372"/>
            <a:ext cx="3310541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5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0" y="2428868"/>
            <a:ext cx="3786182" cy="442913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0"/>
            <a:ext cx="3643306" cy="2357430"/>
          </a:xfrm>
          <a:prstGeom prst="roundRect">
            <a:avLst/>
          </a:prstGeom>
          <a:solidFill>
            <a:srgbClr val="FDF0BF"/>
          </a:solidFill>
          <a:ln>
            <a:solidFill>
              <a:srgbClr val="FD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5" descr="http://www.allbiograf.ru/media/jpg/nauka/biologi-mediki/3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EDE3"/>
              </a:clrFrom>
              <a:clrTo>
                <a:srgbClr val="F7EDE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5000" cy="2333626"/>
          </a:xfrm>
          <a:prstGeom prst="rect">
            <a:avLst/>
          </a:prstGeom>
          <a:noFill/>
        </p:spPr>
      </p:pic>
      <p:pic>
        <p:nvPicPr>
          <p:cNvPr id="9218" name="Picture 2" descr="http://gorbolrud.kz/osms/IMG-20170605-WA0009.jpg"/>
          <p:cNvPicPr>
            <a:picLocks noChangeAspect="1" noChangeArrowheads="1"/>
          </p:cNvPicPr>
          <p:nvPr/>
        </p:nvPicPr>
        <p:blipFill>
          <a:blip r:embed="rId3"/>
          <a:srcRect t="5249" b="4211"/>
          <a:stretch>
            <a:fillRect/>
          </a:stretch>
        </p:blipFill>
        <p:spPr bwMode="auto">
          <a:xfrm>
            <a:off x="3825206" y="0"/>
            <a:ext cx="5318794" cy="6858000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42844" y="2428869"/>
            <a:ext cx="350046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Упражнения обеспечивают увеличение работоспособности, эффективность кровообращения,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тренируя сосуды и способствуя их эластичности.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 избыточная по интенсивности и длительности физическая нагрузка может приводить к развитию метаболических и структурных изменений сердца и сосудов, в том числе и в головном мозге (синдром </a:t>
            </a:r>
            <a:r>
              <a:rPr lang="ru-RU" sz="17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перетренированности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1285860"/>
            <a:ext cx="1371529" cy="369332"/>
          </a:xfrm>
          <a:prstGeom prst="rect">
            <a:avLst/>
          </a:prstGeom>
          <a:solidFill>
            <a:srgbClr val="FDF0BF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Гиппократ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357166"/>
            <a:ext cx="1785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«Движение — пища для жизни»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85720" y="4214818"/>
            <a:ext cx="6786610" cy="23574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71604" y="0"/>
            <a:ext cx="75723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6863" algn="l"/>
              </a:tabLs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Запомните правило: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умеренная физическая нагрузка в любой форме лучше, чем ее полное отсутствие.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Начните с простого: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2968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Три раза в день вставайте из кресла, распрямитесь и хо­дите вокруг него в течение 10 минут.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2968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Ходите по лестнице, вместо того чтобы пользоваться лифтом.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2968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Попробуйте часть пути на работу и обратно ходить пешком.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2968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Вместо разговора по телефону не ленитесь — сходите к коллегам по работе сами.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68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Выполняйте эти советы хотя бы в течение 2—4 недель,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68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почувствуете себя гораздо лучше.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928934"/>
            <a:ext cx="878687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физической нагрузки должно быть постепенным, таким, </a:t>
            </a:r>
          </a:p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это доставляло удовольствие. Вашей целью должно быть всего 20 - 30 минут любой активности в день, но ежедневно. </a:t>
            </a:r>
            <a:endParaRPr lang="ru-RU" dirty="0"/>
          </a:p>
        </p:txBody>
      </p:sp>
      <p:pic>
        <p:nvPicPr>
          <p:cNvPr id="7173" name="Picture 5" descr="http://www.thebambooonline.com/wp-content/uploads/2016/09/woman_bag_truncated-1024x682.jpg"/>
          <p:cNvPicPr>
            <a:picLocks noChangeAspect="1" noChangeArrowheads="1"/>
          </p:cNvPicPr>
          <p:nvPr/>
        </p:nvPicPr>
        <p:blipFill>
          <a:blip r:embed="rId2"/>
          <a:srcRect l="33843" r="32856"/>
          <a:stretch>
            <a:fillRect/>
          </a:stretch>
        </p:blipFill>
        <p:spPr bwMode="auto">
          <a:xfrm>
            <a:off x="142844" y="142852"/>
            <a:ext cx="128588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://www.alongerhealthylife.com/wp-content/uploads/Centenarians_Walk_Their_Way_to_Longevi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3929066"/>
            <a:ext cx="1928794" cy="2895609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00034" y="4357694"/>
            <a:ext cx="642942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 программы физических упражнений тогда будет достигнут, когда появится желание двигаться и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 станете получать удовольствие от занятий.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Радость движения объясняется перестройкой обмена веществ. Вся биохимия организма будет направлена на ликвидацию любой лишней калории.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Именно к этому и надо стремиться.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929058" y="3071810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929058" y="2071678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00496" y="4786322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929058" y="3786190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929058" y="2571744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929058" y="1571612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929058" y="1071546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929058" y="428604"/>
            <a:ext cx="428628" cy="714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6" name="Picture 4" descr="http://xn----dtbfl7adabbleeq.xn--p1ai/peretrenirovanno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3214685" cy="3214686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8" name="Picture 6" descr="http://medanalises.net/bolezni/img/Opredeleni%20pul'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47"/>
            <a:ext cx="3143241" cy="2357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2357430"/>
            <a:ext cx="3357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перегружайте организм.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Избегайте переутомления.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4810" y="857232"/>
            <a:ext cx="4786346" cy="4286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снижении артериального давления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657671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Контролируйте пульс,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артериальное давление,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частоту дыхания до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 после упражнений.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14810" y="142852"/>
            <a:ext cx="4786346" cy="642942"/>
          </a:xfrm>
          <a:prstGeom prst="roundRect">
            <a:avLst/>
          </a:prstGeom>
          <a:solidFill>
            <a:srgbClr val="A83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нормализации деятельности </a:t>
            </a:r>
          </a:p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сердечно-сосудистой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системы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0"/>
            <a:ext cx="428628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Це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ль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фи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и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ч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ой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</a:t>
            </a:r>
          </a:p>
          <a:p>
            <a:pPr algn="ct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ивно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0" y="1357298"/>
            <a:ext cx="4786346" cy="4286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Arial" pitchFamily="34" charset="0"/>
                <a:cs typeface="Arial" pitchFamily="34" charset="0"/>
              </a:rPr>
              <a:t>избавления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 одышки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4810" y="1857364"/>
            <a:ext cx="4786346" cy="4286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выведении лишней жидкости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14810" y="2357430"/>
            <a:ext cx="4786346" cy="4286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нормализации гибкости позвоночника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14810" y="2857496"/>
            <a:ext cx="478634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повышении силы и выносливости мышц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14810" y="3357562"/>
            <a:ext cx="4786346" cy="9144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постепенно увеличивать объем и интенсивность физкультуры на 10% еженедельно, а не ежедневно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14810" y="4357694"/>
            <a:ext cx="4786346" cy="914400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постепенность позволит перестроить обмен веществ оптимально и закрепить их на длительный срок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popgun.ru/files/g/5/orig/13123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429264"/>
            <a:ext cx="1371429" cy="1276072"/>
          </a:xfrm>
          <a:prstGeom prst="rect">
            <a:avLst/>
          </a:prstGeom>
          <a:noFill/>
        </p:spPr>
      </p:pic>
      <p:pic>
        <p:nvPicPr>
          <p:cNvPr id="7172" name="Picture 4" descr="http://builduptoday.com/images/stories/News/novosti-zdorovya/sport-dlya-zdorov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5357826"/>
            <a:ext cx="1643042" cy="1310783"/>
          </a:xfrm>
          <a:prstGeom prst="rect">
            <a:avLst/>
          </a:prstGeom>
          <a:noFill/>
        </p:spPr>
      </p:pic>
      <p:sp>
        <p:nvSpPr>
          <p:cNvPr id="24" name="Стрелка вправо 23"/>
          <p:cNvSpPr/>
          <p:nvPr/>
        </p:nvSpPr>
        <p:spPr>
          <a:xfrm>
            <a:off x="5929322" y="5857892"/>
            <a:ext cx="1357322" cy="50006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59.radikal.ru/i166/1302/f6/9c81a2ac6a7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2558"/>
            <a:ext cx="3357554" cy="2234872"/>
          </a:xfrm>
          <a:prstGeom prst="rect">
            <a:avLst/>
          </a:prstGeom>
          <a:noFill/>
        </p:spPr>
      </p:pic>
      <p:pic>
        <p:nvPicPr>
          <p:cNvPr id="6148" name="Picture 4" descr="https://hellosport.ru/media/storage/3f/74/3f748e8236726b869fa6b19ab6bc1342_2_6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8892"/>
            <a:ext cx="3319354" cy="2214554"/>
          </a:xfrm>
          <a:prstGeom prst="rect">
            <a:avLst/>
          </a:prstGeom>
          <a:noFill/>
        </p:spPr>
      </p:pic>
      <p:pic>
        <p:nvPicPr>
          <p:cNvPr id="6150" name="Picture 6" descr="https://boomland.ru/public/design/img/offers/161/620x383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14884"/>
            <a:ext cx="3286116" cy="20299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357554" y="183229"/>
            <a:ext cx="57864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Длительная ходьба в среднем темпе километр за километром сжигает лишние калории, так же как и бег трусцой. При этом нет больших ударных нагрузок на позвоночник, суставы. Прогулки в среднем темпе ежедневно в течение 1—2 часов дают очень хороший результат при снижении веса и тренировке сердечно - сосудистой системы.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3286116" y="2540683"/>
            <a:ext cx="571500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Бег позволяет эффективно сжигать лишние калории и поддерживать физическую форму. Однако при избыточном весе к нему надо относиться осторожно. У тучных людей бег оказывает чрезмерную нагрузку на опорно-двигательный аппарат и сердечно- сосудистую систему.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357554" y="4714884"/>
            <a:ext cx="57864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Езда на велосипеде или работа на велотренажере также эффективны. Для нетренированных людей с избыточным весом езда на велосипеде предпочтительнее, так же как и ходьба.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Поскольку в этом виде спорта в основном загружены передние мышцы бедра, то следует чередовать езду на велосипеде с другими видами физической</a:t>
            </a:r>
            <a:r>
              <a:rPr kumimoji="0" lang="ru-RU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нагрузки.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ics.nashgorod.ru/imgfiles/newnews_imgs/2016/08/11/prev800_8e72696ca6dd111a5e19792dd6f21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3714744" cy="2214917"/>
          </a:xfrm>
          <a:prstGeom prst="rect">
            <a:avLst/>
          </a:prstGeom>
          <a:noFill/>
        </p:spPr>
      </p:pic>
      <p:pic>
        <p:nvPicPr>
          <p:cNvPr id="3" name="Picture 10" descr="http://www.psixologicheskoezerkalo.ru/wp-content/uploads/2016/07/%D0%BF%D0%BE%D0%B4%D0%B2%D0%B8%D0%B4%D0%BD%D1%8B%D0%B5-%D0%B8%D0%B3%D1%80%D1%8B-%D0%BA%D0%B0%D1%80%D1%82%D0%BE%D1%82%D0%B5%D0%BA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786190"/>
            <a:ext cx="3428992" cy="2374462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929058" y="142852"/>
            <a:ext cx="507209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Плавание — самый адекватный, безопасный и физиоло­гический вид спорта, Плавание тренирует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сердечно-сосудистую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дыхательную системы, хорошо дозируется, формирует мышечный корсет позвоночника. Нужно 1—2 раза в неделю посещать бассейн.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71538" y="3424623"/>
            <a:ext cx="464347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Подвижные игры приносят удовольствие общения и спо­собствуют поддержанию оптимального веса. Однако у тучных людей они могут вызвать нарушение функций органов движения, дыхания и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сердечно-сосудистой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системы. Поэтому подвижные игры допустимы после нормализации физиологических параметров организма: пульса, артериального давления и частоты дыхания.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42976" y="119698"/>
            <a:ext cx="7858180" cy="707886"/>
          </a:xfrm>
          <a:prstGeom prst="rect">
            <a:avLst/>
          </a:prstGeom>
          <a:solidFill>
            <a:srgbClr val="FDF0BF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Суммарный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риск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(прогностическое значение и методика определения).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00100" y="928670"/>
            <a:ext cx="8143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Оценка абсолютного риска фатальных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осложнений в предстоящие 10 лет жизни (суммарный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риск) производится при помощи Европейской шкалы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SCORE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предназначенной для стран очень высокого риска, к которым относится и Российская Федерация.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14612" y="2071678"/>
            <a:ext cx="428628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Шкала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SCORE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не используется: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2" y="2786058"/>
            <a:ext cx="6786610" cy="128588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 пациентов с доказанными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сердечно-сосудистыми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заболеваниями атеросклеротического генеза (ИБС, цереброваскулярные болезни, аневризма аорты, атеросклероз периферических артерий)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43042" y="4143380"/>
            <a:ext cx="7000924" cy="50006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сахарным диабетом I и II типа с поражением органов мишеней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43042" y="5214950"/>
            <a:ext cx="4500594" cy="3571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 лиц с хроническими болезнями почек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43042" y="4714884"/>
            <a:ext cx="6858048" cy="4286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 лиц с очень высокими уровнями отдельных факторов риска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43042" y="5643578"/>
            <a:ext cx="3571900" cy="3571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граждан в возрасте старше 65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43042" y="6072206"/>
            <a:ext cx="3571900" cy="3571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граждан в возрасте до 40 лет</a:t>
            </a:r>
            <a:endParaRPr lang="ru-RU" dirty="0"/>
          </a:p>
        </p:txBody>
      </p:sp>
      <p:cxnSp>
        <p:nvCxnSpPr>
          <p:cNvPr id="16" name="Соединительная линия уступом 15"/>
          <p:cNvCxnSpPr>
            <a:stCxn id="6" idx="1"/>
            <a:endCxn id="7" idx="1"/>
          </p:cNvCxnSpPr>
          <p:nvPr/>
        </p:nvCxnSpPr>
        <p:spPr>
          <a:xfrm rot="10800000" flipV="1">
            <a:off x="1643042" y="2357430"/>
            <a:ext cx="1071570" cy="1071570"/>
          </a:xfrm>
          <a:prstGeom prst="bentConnector3">
            <a:avLst>
              <a:gd name="adj1" fmla="val 12133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hape 17"/>
          <p:cNvCxnSpPr>
            <a:endCxn id="8" idx="1"/>
          </p:cNvCxnSpPr>
          <p:nvPr/>
        </p:nvCxnSpPr>
        <p:spPr>
          <a:xfrm rot="16200000" flipH="1">
            <a:off x="1053678" y="3804049"/>
            <a:ext cx="964414" cy="21431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hape 19"/>
          <p:cNvCxnSpPr>
            <a:endCxn id="10" idx="1"/>
          </p:cNvCxnSpPr>
          <p:nvPr/>
        </p:nvCxnSpPr>
        <p:spPr>
          <a:xfrm rot="16200000" flipH="1">
            <a:off x="1250133" y="4536289"/>
            <a:ext cx="571504" cy="21431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hape 21"/>
          <p:cNvCxnSpPr>
            <a:endCxn id="9" idx="1"/>
          </p:cNvCxnSpPr>
          <p:nvPr/>
        </p:nvCxnSpPr>
        <p:spPr>
          <a:xfrm rot="16200000" flipH="1">
            <a:off x="1303711" y="5054214"/>
            <a:ext cx="464348" cy="21431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hape 23"/>
          <p:cNvCxnSpPr>
            <a:endCxn id="11" idx="1"/>
          </p:cNvCxnSpPr>
          <p:nvPr/>
        </p:nvCxnSpPr>
        <p:spPr>
          <a:xfrm rot="16200000" flipH="1">
            <a:off x="1303711" y="5482842"/>
            <a:ext cx="464348" cy="21431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hape 25"/>
          <p:cNvCxnSpPr>
            <a:endCxn id="12" idx="1"/>
          </p:cNvCxnSpPr>
          <p:nvPr/>
        </p:nvCxnSpPr>
        <p:spPr>
          <a:xfrm rot="16200000" flipH="1">
            <a:off x="1339430" y="5947189"/>
            <a:ext cx="392910" cy="21431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15" descr="Описание: C:\Users\elena.brueva\Desktop\00000.jpg"/>
          <p:cNvPicPr>
            <a:picLocks noChangeAspect="1" noChangeArrowheads="1"/>
          </p:cNvPicPr>
          <p:nvPr/>
        </p:nvPicPr>
        <p:blipFill>
          <a:blip r:embed="rId2"/>
          <a:srcRect l="5606" t="1770" b="53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142852"/>
            <a:ext cx="7858180" cy="57150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Суммарный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сердечно-сосудистый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риск по шкале 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SCORE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менее 1% считается низким.</a:t>
            </a:r>
            <a:endParaRPr lang="ru-RU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785794"/>
            <a:ext cx="7858180" cy="642942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Суммарный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сердечно-сосудистый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риск находящийся в диапазоне от &gt;1 до 5% считается средним или умеренно повышенным.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1500174"/>
            <a:ext cx="7858180" cy="642942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Суммарный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сердечно-сосудистый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риск находящийся в диапазоне от &gt;5% до 10% считается высоким.</a:t>
            </a:r>
            <a:endParaRPr lang="ru-RU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214554"/>
            <a:ext cx="7858180" cy="642942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Суммарный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сердечно-сосудистый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риск по шкале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SCORE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&gt;10% считается очень высоким.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9" name="Picture 3" descr="http://static9.depositphotos.com/1001959/1159/i/950/depositphotos_11595528-stock-photo-portrait-of-healthy-man-pos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928934"/>
            <a:ext cx="1367353" cy="205103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2844" y="5000636"/>
            <a:ext cx="9001156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Человек в возрасте до 40 лет без факторов риска (некурящий, с нормальным уровнем артериального давления и содержанием общего холестерина в крови - левый нижний угол таблицы) имеет в 12 раз меньший относительный суммарный сердечно­сосудистый риск по сравнению с человеком, имеющим указанные факторы риска (правый верхний угол таблицы).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0" name="Рисунок 14" descr="Описание: C:\Users\elena.brueva\Desktop\121212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3" r="7364" b="7176"/>
          <a:stretch>
            <a:fillRect/>
          </a:stretch>
        </p:blipFill>
        <p:spPr bwMode="auto">
          <a:xfrm>
            <a:off x="1547030" y="2857496"/>
            <a:ext cx="588249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 descr="http://cameralabs.org/media/cameralabs/images/Tanya/April/19.04/1-3703643611_e302917640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7188" y="3214686"/>
            <a:ext cx="1452530" cy="1452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00100" y="0"/>
            <a:ext cx="8143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цели профилактики ССЗ в клинической практике: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071538" y="500042"/>
            <a:ext cx="4429156" cy="107157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Помочь лицам с низким риском ССЗ продлить это состояние на долгие годы</a:t>
            </a:r>
            <a:endParaRPr 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5643570" y="428604"/>
            <a:ext cx="3286148" cy="1285884"/>
          </a:xfrm>
          <a:prstGeom prst="upArrow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помочь лицам с высоким суммарным СС риском уменьшить его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715008" y="928670"/>
            <a:ext cx="500066" cy="714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71538" y="1643050"/>
            <a:ext cx="442915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85720" y="1857364"/>
            <a:ext cx="864399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Лицам с низким (&lt; 1% по шкале SCORE) и умеренным (&gt;1% и &lt; 5% по шкале SCORE) СС риском для сохранения здоровья рекомендуется: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 rot="16200000">
            <a:off x="4429124" y="-714405"/>
            <a:ext cx="285752" cy="6715172"/>
          </a:xfrm>
          <a:prstGeom prst="leftBrace">
            <a:avLst>
              <a:gd name="adj1" fmla="val 60606"/>
              <a:gd name="adj2" fmla="val 47060"/>
            </a:avLst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nosmoking.yatov.ru/image/nosmo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496"/>
            <a:ext cx="1324732" cy="933427"/>
          </a:xfrm>
          <a:prstGeom prst="rect">
            <a:avLst/>
          </a:prstGeom>
          <a:noFill/>
        </p:spPr>
      </p:pic>
      <p:pic>
        <p:nvPicPr>
          <p:cNvPr id="3078" name="Picture 6" descr="http://www.xn-----6kcbaa9dbc2aqlb2bt1d1e.xn--p1ai/media/ckeditor/uploads/mosurets_ukr@mail.ru/2015/03/04/watermarked/pic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857496"/>
            <a:ext cx="3000346" cy="2400277"/>
          </a:xfrm>
          <a:prstGeom prst="rect">
            <a:avLst/>
          </a:prstGeom>
          <a:noFill/>
        </p:spPr>
      </p:pic>
      <p:pic>
        <p:nvPicPr>
          <p:cNvPr id="3080" name="Picture 8" descr="http://dacar.su/i/HotImage.29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714620"/>
            <a:ext cx="1500178" cy="1500178"/>
          </a:xfrm>
          <a:prstGeom prst="rect">
            <a:avLst/>
          </a:prstGeom>
          <a:noFill/>
        </p:spPr>
      </p:pic>
      <p:pic>
        <p:nvPicPr>
          <p:cNvPr id="3082" name="Picture 10" descr="http://okardio.com/wp-content/uploads/2017/05/458-02-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3588" y="2857496"/>
            <a:ext cx="3464286" cy="1782183"/>
          </a:xfrm>
          <a:prstGeom prst="rect">
            <a:avLst/>
          </a:prstGeom>
          <a:noFill/>
        </p:spPr>
      </p:pic>
      <p:pic>
        <p:nvPicPr>
          <p:cNvPr id="3084" name="Picture 12" descr="http://argo-pro.com/wp-content/uploads/2016/04/kak-ponizit-krovjanoe-davlenie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357694"/>
            <a:ext cx="1354565" cy="1214424"/>
          </a:xfrm>
          <a:prstGeom prst="ellipse">
            <a:avLst/>
          </a:prstGeom>
          <a:ln w="1905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6" name="Picture 14" descr="http://expertpokrovi.ru/wp-content/uploads/2015/07/norma_sahara_v_krovi_u_beremennyh_2-e1437577047475.jpg"/>
          <p:cNvPicPr>
            <a:picLocks noChangeAspect="1" noChangeArrowheads="1"/>
          </p:cNvPicPr>
          <p:nvPr/>
        </p:nvPicPr>
        <p:blipFill>
          <a:blip r:embed="rId7" cstate="print"/>
          <a:srcRect l="28125"/>
          <a:stretch>
            <a:fillRect/>
          </a:stretch>
        </p:blipFill>
        <p:spPr bwMode="auto">
          <a:xfrm>
            <a:off x="1928794" y="5286388"/>
            <a:ext cx="1349330" cy="1256240"/>
          </a:xfrm>
          <a:prstGeom prst="ellipse">
            <a:avLst/>
          </a:prstGeom>
          <a:ln w="1905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8" name="Picture 16" descr="https://med-explorer.ru/wp-content/uploads/2017/05/T2ilFkXUxXXXXXXXXX_7499924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5429264"/>
            <a:ext cx="1214446" cy="1214446"/>
          </a:xfrm>
          <a:prstGeom prst="ellipse">
            <a:avLst/>
          </a:prstGeom>
          <a:ln w="1905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90" name="Picture 18" descr="http://sergeymalyshev.ru/wp-content/uploads/2014/06/%D1%81%D1%82%D1%80%D0%B5%D1%81%D1%81.jpg"/>
          <p:cNvPicPr>
            <a:picLocks noChangeAspect="1" noChangeArrowheads="1"/>
          </p:cNvPicPr>
          <p:nvPr/>
        </p:nvPicPr>
        <p:blipFill>
          <a:blip r:embed="rId9" cstate="print"/>
          <a:srcRect b="18851"/>
          <a:stretch>
            <a:fillRect/>
          </a:stretch>
        </p:blipFill>
        <p:spPr bwMode="auto">
          <a:xfrm>
            <a:off x="5214942" y="5357826"/>
            <a:ext cx="1214446" cy="1248181"/>
          </a:xfrm>
          <a:prstGeom prst="ellipse">
            <a:avLst/>
          </a:prstGeom>
          <a:ln w="28575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92" name="Picture 20" descr="http://medialenta.ru/media/images/D0B2D0BD_5fzx9LX.jpg"/>
          <p:cNvPicPr>
            <a:picLocks noChangeAspect="1" noChangeArrowheads="1"/>
          </p:cNvPicPr>
          <p:nvPr/>
        </p:nvPicPr>
        <p:blipFill>
          <a:blip r:embed="rId10"/>
          <a:srcRect l="27857" t="6000" r="22857" b="9999"/>
          <a:stretch>
            <a:fillRect/>
          </a:stretch>
        </p:blipFill>
        <p:spPr bwMode="auto">
          <a:xfrm>
            <a:off x="7358082" y="4739732"/>
            <a:ext cx="1571636" cy="1913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94" r="12880"/>
          <a:stretch/>
        </p:blipFill>
        <p:spPr>
          <a:xfrm>
            <a:off x="145405" y="748529"/>
            <a:ext cx="2448272" cy="1815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835" y="762960"/>
            <a:ext cx="3122131" cy="1786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1" y="3579402"/>
            <a:ext cx="1941103" cy="1707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764" y="3717032"/>
            <a:ext cx="2348832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043608" y="0"/>
            <a:ext cx="810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Доказано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достоверное снижение повышенного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 и определена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величина </a:t>
            </a: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снижения АД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от применяемого вмешательства: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398" y="2444512"/>
            <a:ext cx="2544285" cy="1034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снижение массы тела на 2-10 кг приводит к снижению уровня САД на 4-15 мм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рт.ст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69900" y="2400675"/>
            <a:ext cx="3113598" cy="10782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умеренное повышение физической активности приводит к снижению уровня САД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5-7 мм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рт.ст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84678" y="797301"/>
            <a:ext cx="1564888" cy="28477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снижение потребления соли до 100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/л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 чайная ложка) приводит к снижению САД в среднем на 5,8 мм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рт.ст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337" y="5365933"/>
            <a:ext cx="3323962" cy="11603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снижение потребления соли до 100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 чайная ложка) приводит к снижению САД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среднем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5,8 мм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рт.ст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1247956"/>
            <a:ext cx="1317333" cy="1960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3580585" y="3645024"/>
            <a:ext cx="2719607" cy="310455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сокращение на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50% потребления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алкоголя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 лиц,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употреблявших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200-400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мл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алкогольных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напитков в неделю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пересчете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чистый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этанол) приводило к снижению САД в среднем на 3,3 мм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рт.ст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32913" y="4746117"/>
            <a:ext cx="2414683" cy="200346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 лиц, получающих одно- или многокомпонентное вмешательство по управлению стрессом происходит снижение САД на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9-10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6375" y="3762378"/>
            <a:ext cx="1981994" cy="149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5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.politiko.ua/f/group_photo/761-29565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-2"/>
            <a:ext cx="9144000" cy="6858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90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 со стрелкой вправо 8"/>
          <p:cNvSpPr/>
          <p:nvPr/>
        </p:nvSpPr>
        <p:spPr>
          <a:xfrm>
            <a:off x="1115616" y="3789040"/>
            <a:ext cx="4464496" cy="2880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79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4" y="476672"/>
            <a:ext cx="5688632" cy="2722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620688"/>
            <a:ext cx="2340259" cy="175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Выноска со стрелкой влево 7"/>
          <p:cNvSpPr/>
          <p:nvPr/>
        </p:nvSpPr>
        <p:spPr>
          <a:xfrm>
            <a:off x="5580112" y="620688"/>
            <a:ext cx="3291171" cy="2578021"/>
          </a:xfrm>
          <a:prstGeom prst="leftArrowCallout">
            <a:avLst>
              <a:gd name="adj1" fmla="val 32467"/>
              <a:gd name="adj2" fmla="val 21640"/>
              <a:gd name="adj3" fmla="val 22013"/>
              <a:gd name="adj4" fmla="val 7806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5937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службы медицинской профилактики в предупреждении ССЗ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3" y="3425725"/>
            <a:ext cx="3563888" cy="34302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9632" y="4005064"/>
            <a:ext cx="32403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Контроль поведенческих ФР должен начинаться как можно раньше (с детского и подросткового возраста) и продолжаться в течение всей жизни, особенно у группы лиц высокого риска развития ССЗ и пациентов с ССЗ.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61399" y="624996"/>
            <a:ext cx="277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профилактическое консультирование пациентов с ССЗ и высоким риском их развития должно стать неотъемлемой частью </a:t>
            </a:r>
            <a:r>
              <a:rPr lang="ru-RU" dirty="0" smtClean="0"/>
              <a:t> </a:t>
            </a:r>
            <a:r>
              <a:rPr lang="ru-RU" dirty="0"/>
              <a:t>повседневной работы врачей (фельдшеров)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4373372"/>
            <a:ext cx="3221233" cy="2151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83837"/>
            <a:ext cx="3221233" cy="1809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13257"/>
            <a:ext cx="3203435" cy="21356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91880" y="213257"/>
            <a:ext cx="55102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любых профилактических мероприятий повышается при вовлечении </a:t>
            </a:r>
            <a:endParaRPr lang="ru-RU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 семьи пациента. </a:t>
            </a:r>
            <a:endParaRPr lang="ru-RU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что члены семьи, особенно супруги, имеют сходные поведенческие привычки. Наличие семейного анамнеза АГ, СД, как правило, бывает тесно связано не столько с наследственными факторами, сколько с поведенческими традициями семьи, в частности, в отношении питания, физической активности, склонности к злоупотреблению алкоголем, курению. При этом важно учитывать и гендерные особенности - более расположенными к взаимодействию с врачами и выполнению врачебных назначений чаще бывают женщины, что целесообразно использовать для убеждения мужчин в необходимости модификации образа жизни и коррекции поведенческих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факторов риска,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т.к. показано, что мужчины, особенно молодого и среднего возраста, несмотря на наличие явных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факторов риска,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редко расположены к их коррекции и изменению образа жизни.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834" y="2132857"/>
            <a:ext cx="2849165" cy="1899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796" y="2132856"/>
            <a:ext cx="2831102" cy="1885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466"/>
            <a:ext cx="2843808" cy="2132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153" y="3466"/>
            <a:ext cx="3000682" cy="21293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458" y="4221"/>
            <a:ext cx="3176338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профилактического консультирования больных с высоким и очень высоким суммарным СС риском и клиническими проявлениями любой локализации атеросклероза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4261491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этой категории пациентов все показанные профилактические мероприятия должны проводиться наиболее активно с целью достижения целевых уровней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факторов риска.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Наиболее оптимальный эффект достигается при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мультидисциплинарных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вмешательствах - сочетание усилий, знаний и навыков терапевтов, медсестер, психологов, диетологов,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кардиореабилитологов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врачей лечебной физкультуры существенно повышает эффективность вторичной профилактики ССЗ.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3416320"/>
            <a:ext cx="8928992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                                                                                       групповом обучении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только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дает больным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необходимые                                                                        знания, 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обеспечивает им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необходимую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социальную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поддержку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как со стороны медицинских работников, так и со стороны других пациентов. Школа способствует формированию у больных адекватных представлений о причинах заболевания, понимание факторов, влияющих на прогноз, значительно повышает приверженность больных и их близких следовать рекомендациям и назначениям врача, позволяет обучить больных навыкам, помогающим преодолеть сложившиеся годами негативные для здоровья стереотипы поведения.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0"/>
            <a:ext cx="8928992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Доказана эффективность группового профилактического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консультирования школы здоровья для пациентов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перенесших ИМ, вмешательства по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реваскуляризации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миокарда, больных с АГ, СД, сердечной недостаточностью. Отечественный опыт работы «Коронарных клубов», «Школ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пациентов 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ИМ» и «Школ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пациентов,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перенесших операцию аортокоронарного шунтирования» показал, что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группового обучения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пациентов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обеспечивает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существенное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улучшение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основных показателей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эффективности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реабилитации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вторичной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ИБС.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988840"/>
            <a:ext cx="2069215" cy="1551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988840"/>
            <a:ext cx="2376521" cy="1526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348880"/>
            <a:ext cx="2392505" cy="1794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3068960"/>
            <a:ext cx="2623467" cy="17446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1988840"/>
            <a:ext cx="2309138" cy="1542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103674"/>
            <a:ext cx="916316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В ряде стран имеется опыт программ самопомощи пациентам ССЗ (поддерживаются фондами, общественными организациями), которые направлены на повышение ответственности пациентов за контроль над заболеванием, включая приверженность лечению, формирование партнерства с врачом. </a:t>
            </a:r>
            <a:endParaRPr lang="ru-RU" dirty="0" smtClean="0"/>
          </a:p>
          <a:p>
            <a:r>
              <a:rPr lang="ru-RU" dirty="0" smtClean="0"/>
              <a:t>Такие </a:t>
            </a:r>
            <a:r>
              <a:rPr lang="ru-RU" dirty="0"/>
              <a:t>программы способствуют улучшению качества </a:t>
            </a:r>
            <a:endParaRPr lang="ru-RU" dirty="0" smtClean="0"/>
          </a:p>
          <a:p>
            <a:r>
              <a:rPr lang="ru-RU" dirty="0" smtClean="0"/>
              <a:t>жизни </a:t>
            </a:r>
            <a:r>
              <a:rPr lang="ru-RU" dirty="0"/>
              <a:t>пациентов, помогая им справляться с болезнью в повседневной жизни.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498259"/>
            <a:ext cx="5364088" cy="35118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0"/>
            <a:ext cx="9036496" cy="1477328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ru-RU" dirty="0"/>
              <a:t>Важной составной частью профилактического консультирования больных ССЗ является обучение пациентов навыкам самоконтроля и оказания самопомощи (контроль массы тела, особенно важен при застойной сердечной недостаточности; контроль АД, уровня глюкозы крови у больных СД, оказание самопомощи при приступе стенокардии, пароксизме мерцания предсердий, резком повышении АД и других состояниях.).</a:t>
            </a: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107504" y="1498259"/>
            <a:ext cx="4680520" cy="3511801"/>
          </a:xfrm>
          <a:prstGeom prst="rightArrowCallout">
            <a:avLst>
              <a:gd name="adj1" fmla="val 23862"/>
              <a:gd name="adj2" fmla="val 44734"/>
              <a:gd name="adj3" fmla="val 32126"/>
              <a:gd name="adj4" fmla="val 6999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 менее важно обучить пациентов с ССЗ и высоким суммарным СС риском, а также его близких правилам неотложных действий, приема необходимых лекарств и своевременного вызова скорой медицинской помощи при </a:t>
            </a:r>
            <a:r>
              <a:rPr lang="ru-RU" sz="1400" dirty="0" smtClean="0"/>
              <a:t>острых </a:t>
            </a:r>
            <a:r>
              <a:rPr lang="ru-RU" sz="1400" dirty="0" err="1" smtClean="0"/>
              <a:t>жизнеугрожающих</a:t>
            </a:r>
            <a:r>
              <a:rPr lang="ru-RU" sz="1400" dirty="0" smtClean="0"/>
              <a:t> </a:t>
            </a:r>
            <a:r>
              <a:rPr lang="ru-RU" sz="1400" dirty="0"/>
              <a:t>состояниях (развития острого коронарного синдрома, острого нарушения мозгового кровообращения и внезапной сердечной смерти), как основных причин высокой </a:t>
            </a:r>
            <a:r>
              <a:rPr lang="ru-RU" sz="1400" dirty="0" err="1"/>
              <a:t>внегоспитальной</a:t>
            </a:r>
            <a:r>
              <a:rPr lang="ru-RU" sz="1400" dirty="0"/>
              <a:t> смертности в России - более 80 % от числа всех умирающих от ССЗ.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75200"/>
          <a:stretch/>
        </p:blipFill>
        <p:spPr>
          <a:xfrm>
            <a:off x="-25256" y="4990622"/>
            <a:ext cx="1056194" cy="18673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923330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числу таких факторов </a:t>
            </a:r>
            <a:r>
              <a:rPr lang="ru-RU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относятся: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стресс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острый и хронический (на работе и в семейной жизни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поддержка (социальная изоляция), </a:t>
            </a:r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низкий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социально-экономический статус, </a:t>
            </a:r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тревожные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депрессивные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4470" y="0"/>
            <a:ext cx="8129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Профилактическое консультирование пациентов с ССЗ и психосоциальными факторами риска, которые являются независимыми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факторами риска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ССЗ, осложнений и смерти от ССЗ.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0000" r="25588"/>
          <a:stretch/>
        </p:blipFill>
        <p:spPr>
          <a:xfrm>
            <a:off x="-1" y="3206881"/>
            <a:ext cx="993097" cy="1783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588" r="50787"/>
          <a:stretch/>
        </p:blipFill>
        <p:spPr>
          <a:xfrm>
            <a:off x="-9701" y="1633765"/>
            <a:ext cx="1002797" cy="18612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75667"/>
          <a:stretch/>
        </p:blipFill>
        <p:spPr>
          <a:xfrm>
            <a:off x="9359" y="0"/>
            <a:ext cx="1005111" cy="18112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80122" y="2405299"/>
            <a:ext cx="7956374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Психосоциальные факторы в значительной мере отягощают клиническое течение ССЗ, существенно снижают приверженность </a:t>
            </a:r>
            <a:r>
              <a:rPr lang="ru-RU" dirty="0" smtClean="0"/>
              <a:t>пациентов </a:t>
            </a:r>
            <a:r>
              <a:rPr lang="ru-RU" dirty="0"/>
              <a:t>к лечению и выполнению рекомендаций по коррекции образа жизни, ухудшают качество </a:t>
            </a:r>
            <a:r>
              <a:rPr lang="ru-RU" dirty="0" smtClean="0"/>
              <a:t>жизни, </a:t>
            </a:r>
            <a:r>
              <a:rPr lang="ru-RU" dirty="0"/>
              <a:t>увеличивают риск </a:t>
            </a:r>
            <a:r>
              <a:rPr lang="ru-RU" dirty="0" err="1"/>
              <a:t>инвалидизации</a:t>
            </a:r>
            <a:r>
              <a:rPr lang="ru-RU" dirty="0"/>
              <a:t>, что повышает расходы системы </a:t>
            </a:r>
            <a:r>
              <a:rPr lang="ru-RU" dirty="0" smtClean="0"/>
              <a:t>здравоохранения.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80123" y="4001025"/>
            <a:ext cx="4499990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Основным методом выявления указанных психосоциальных факторов является опрос и сбор анамнеза пациента, а также применение различных анкет-опросников и тестирующих компьютерных программ, в том числе с выдачей заключения и персональных рекомендаций.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8"/>
              </a:clrFrom>
              <a:clrTo>
                <a:srgbClr val="FEFF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6503" y="4005065"/>
            <a:ext cx="3727497" cy="2588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97" y="715181"/>
            <a:ext cx="2532880" cy="1425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638" y="1648764"/>
            <a:ext cx="3019425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10" y="4595527"/>
            <a:ext cx="4363682" cy="2181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945" y="4911675"/>
            <a:ext cx="2779390" cy="1865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270"/>
            <a:ext cx="88204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Лицам с высоким суммарным СС риском, больным ССЗ, имеющим высокий уровень психоэмоционального стресса даются следующие рекомендации: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6310" y="2834577"/>
            <a:ext cx="1872208" cy="126767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нормализовать повседневный режим труда и отдыха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390915"/>
            <a:ext cx="1425683" cy="142033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118999" y="2251576"/>
            <a:ext cx="2448272" cy="996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обеспечить ночной сон длительностью не менее 7-8 часов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0358" y="699433"/>
            <a:ext cx="3312758" cy="121510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использовать выходные и праздничные дни, ежегодный отпуск для полноценного активного отдыха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90799" y="3408634"/>
            <a:ext cx="3573181" cy="17312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оптимизировать физическую активность (по показаниям ежедневные пешие прогулки в среднем темпе, плавание, другие виды аэробной нагрузки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72174" y="3501208"/>
            <a:ext cx="2701230" cy="181124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освоить несложные техники релаксации (дыхательный тренинг, аутотренинг, прогрессивная мышечная релаксация)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36912"/>
            <a:ext cx="2908044" cy="1798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653136"/>
            <a:ext cx="2897141" cy="187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547664" y="0"/>
            <a:ext cx="7477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случае необходимости проводится индивидуальное или групповое консультирование пациента у психолога/психотерапевта. Из эффективных немедикаментозных мер коррекции психоэмоционального напряжения используется когнитивная и поведенческая психотерапия, увеличение физической активности и реабилитация в санаторно-курортных условиях (особенно после перенесенного ИМ, ОКС, инсульта, операции </a:t>
            </a:r>
            <a:r>
              <a:rPr lang="ru-RU" dirty="0" err="1"/>
              <a:t>реваскуляризации</a:t>
            </a:r>
            <a:r>
              <a:rPr lang="ru-RU" dirty="0"/>
              <a:t> миокарда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149080"/>
            <a:ext cx="3665984" cy="2433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8"/>
            <a:ext cx="795155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</a:t>
            </a:r>
          </a:p>
          <a:p>
            <a:pPr algn="ctr"/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 внимание!</a:t>
            </a:r>
          </a:p>
          <a:p>
            <a:pPr algn="ctr"/>
            <a:endParaRPr lang="ru-RU" sz="7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Будьте здоровы!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85720" y="4500570"/>
            <a:ext cx="350046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больных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диастолическим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давлением 105 мм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рт.ст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риск развития инсульта был в 10 раз, а ишемической болезни сердца – в 5 раз выше, чем у пациентов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диастолическим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давлением 96 мм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рт.ст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 е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а л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ь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 я    г и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е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 о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я  может длительное время протекать без каких-либо ощущений и в то же время наносить существенный вред здоровью. При этом сердце постоянно работает с повышенной нагрузкой, травмируются стенки сосудов, ускоряется развитие атеросклероза. Создается реальная угроза тяжелых осложнений: инсульта, инфаркта миокарда, поражения почек, сетчатки глаза.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000496" y="2714620"/>
          <a:ext cx="5143504" cy="414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1500174"/>
            <a:ext cx="807246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данным научно-исследовательского института неврологии Российской академии медицинских наук только артериальная гипертония и артериальная гипертония в сочетании с атеросклерозом отмечены у 78,2% больных, перенесших инсульт. </a:t>
            </a:r>
            <a:endParaRPr lang="ru-RU" dirty="0"/>
          </a:p>
        </p:txBody>
      </p:sp>
      <p:pic>
        <p:nvPicPr>
          <p:cNvPr id="7171" name="Picture 3" descr="https://pulsdavlenie.ru/wp-content/uploads/2017/01/nizkoe_davlenie-1.jpg"/>
          <p:cNvPicPr>
            <a:picLocks noChangeAspect="1" noChangeArrowheads="1"/>
          </p:cNvPicPr>
          <p:nvPr/>
        </p:nvPicPr>
        <p:blipFill>
          <a:blip r:embed="rId3"/>
          <a:srcRect l="19642" r="1785"/>
          <a:stretch>
            <a:fillRect/>
          </a:stretch>
        </p:blipFill>
        <p:spPr bwMode="auto">
          <a:xfrm>
            <a:off x="0" y="2500306"/>
            <a:ext cx="2376852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.tildacdn.com/tild3336-3339-4961-b466-336535633231/noro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66987" cy="200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714612" y="285728"/>
            <a:ext cx="64293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Нервные клетки с трудом переносят недостаток притока крови. Если кровеносные сосуды не доставляют требуемое количество кислорода и питательных веществ, то их функционирование нарушается.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5" descr="http://omigreni.ru/wp-content/uploads/2017/03/2017-03-13_192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42" y="2071679"/>
            <a:ext cx="9158242" cy="478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okardio.com/wp-content/uploads/2017/04/256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61675"/>
            <a:ext cx="8215338" cy="679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Классификация артериальной       гипертензии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573997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2514600"/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Категория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ru-RU" dirty="0" smtClean="0"/>
                        <a:t>____________________</a:t>
                      </a:r>
                      <a:endParaRPr lang="en-US" dirty="0" smtClean="0"/>
                    </a:p>
                    <a:p>
                      <a:r>
                        <a:rPr lang="ru-RU" dirty="0" smtClean="0"/>
                        <a:t>  </a:t>
                      </a:r>
                    </a:p>
                    <a:p>
                      <a:r>
                        <a:rPr lang="ru-RU" dirty="0" smtClean="0"/>
                        <a:t>Оптимальное</a:t>
                      </a:r>
                      <a:r>
                        <a:rPr lang="ru-RU" baseline="0" dirty="0" smtClean="0"/>
                        <a:t> АД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Нормальное</a:t>
                      </a:r>
                      <a:r>
                        <a:rPr lang="ru-RU" baseline="0" dirty="0" smtClean="0"/>
                        <a:t> высокое АД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Высокое</a:t>
                      </a:r>
                      <a:r>
                        <a:rPr lang="ru-RU" baseline="0" dirty="0" smtClean="0"/>
                        <a:t> нормальное АД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ru-RU" dirty="0" smtClean="0"/>
                        <a:t>степень</a:t>
                      </a:r>
                      <a:r>
                        <a:rPr lang="ru-RU" baseline="0" dirty="0" smtClean="0"/>
                        <a:t> АГ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степень АГ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3 </a:t>
                      </a:r>
                      <a:r>
                        <a:rPr lang="ru-RU" dirty="0" smtClean="0"/>
                        <a:t>степень АГ</a:t>
                      </a:r>
                    </a:p>
                    <a:p>
                      <a:endParaRPr lang="ru-RU" dirty="0" smtClean="0"/>
                    </a:p>
                  </a:txBody>
                  <a:tcPr marL="91982" marR="91982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 систолическое,</a:t>
                      </a:r>
                    </a:p>
                    <a:p>
                      <a:r>
                        <a:rPr lang="ru-RU" dirty="0" err="1" smtClean="0"/>
                        <a:t>мм.рт.ст</a:t>
                      </a:r>
                      <a:r>
                        <a:rPr lang="ru-RU" dirty="0" smtClean="0"/>
                        <a:t>.</a:t>
                      </a:r>
                      <a:endParaRPr lang="en-US" dirty="0" smtClean="0"/>
                    </a:p>
                    <a:p>
                      <a:r>
                        <a:rPr lang="ru-RU" dirty="0" smtClean="0"/>
                        <a:t>____________________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baseline="0" dirty="0" smtClean="0"/>
                        <a:t>&lt; 120</a:t>
                      </a:r>
                    </a:p>
                    <a:p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120-129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130-139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140-159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160-179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180</a:t>
                      </a:r>
                      <a:endParaRPr lang="ru-RU" dirty="0" smtClean="0"/>
                    </a:p>
                  </a:txBody>
                  <a:tcPr marL="91982" marR="91982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 диастолическое,</a:t>
                      </a:r>
                    </a:p>
                    <a:p>
                      <a:r>
                        <a:rPr lang="ru-RU" dirty="0" err="1" smtClean="0"/>
                        <a:t>мм.рт.ст</a:t>
                      </a:r>
                      <a:r>
                        <a:rPr lang="ru-RU" dirty="0" smtClean="0"/>
                        <a:t>.</a:t>
                      </a:r>
                      <a:endParaRPr lang="en-US" dirty="0" smtClean="0"/>
                    </a:p>
                    <a:p>
                      <a:r>
                        <a:rPr lang="ru-RU" dirty="0" smtClean="0"/>
                        <a:t>____________________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&lt; 80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80-84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85-89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90-99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100-109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&gt;110</a:t>
                      </a:r>
                      <a:endParaRPr lang="ru-RU" dirty="0"/>
                    </a:p>
                  </a:txBody>
                  <a:tcPr marL="91982" marR="9198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6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5796</TotalTime>
  <Words>4959</Words>
  <Application>Microsoft Office PowerPoint</Application>
  <PresentationFormat>Экран (4:3)</PresentationFormat>
  <Paragraphs>508</Paragraphs>
  <Slides>58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6" baseType="lpstr">
      <vt:lpstr>MS Gothic</vt:lpstr>
      <vt:lpstr>Arial</vt:lpstr>
      <vt:lpstr>Calibri</vt:lpstr>
      <vt:lpstr>Calibri Light</vt:lpstr>
      <vt:lpstr>Corbel</vt:lpstr>
      <vt:lpstr>Times New Roman</vt:lpstr>
      <vt:lpstr>Wingdings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артериальной       гипертензии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Причины инсульта при сахарном диабете Острое нарушение мозгового кровотока у диабетиков отмечается в среднем чаще в 6 раз, чем у пациентов без нарушений обмена глюкозы. Этому способствуют повреждения сосудистой стенки всех типов артерий. К этому добавляются факторы, ухудшающие текучесть крови: тромбоциты проявляют склонность к слипанию и прикреплению к сосудистой стенке; увеличивается активность факторов свертывания и снижается чувствительность к противосвертывающим; повышенное содержание глюкозы и холестерина.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Гогина Екатерина</dc:creator>
  <cp:lastModifiedBy>Мысышина Марина</cp:lastModifiedBy>
  <cp:revision>508</cp:revision>
  <dcterms:created xsi:type="dcterms:W3CDTF">2017-05-16T10:05:07Z</dcterms:created>
  <dcterms:modified xsi:type="dcterms:W3CDTF">2023-09-01T08:39:59Z</dcterms:modified>
</cp:coreProperties>
</file>